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60" r:id="rId2"/>
    <p:sldId id="256" r:id="rId3"/>
    <p:sldId id="257" r:id="rId4"/>
    <p:sldId id="263" r:id="rId5"/>
    <p:sldId id="259" r:id="rId6"/>
    <p:sldId id="261" r:id="rId7"/>
    <p:sldId id="262" r:id="rId8"/>
    <p:sldId id="264" r:id="rId9"/>
    <p:sldId id="267" r:id="rId10"/>
    <p:sldId id="265" r:id="rId11"/>
    <p:sldId id="268" r:id="rId12"/>
    <p:sldId id="269"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99"/>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380"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B4C71EC6-210F-42DE-9C53-41977AD35B3D}" type="datetimeFigureOut">
              <a:rPr lang="ru-RU" smtClean="0"/>
              <a:t>10.01.2023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ru-RU" smtClean="0"/>
              <a:t>Образец заголовка</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10.01.2023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10.01.2023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8" name="Content Placeholder 7"/>
          <p:cNvSpPr>
            <a:spLocks noGrp="1"/>
          </p:cNvSpPr>
          <p:nvPr>
            <p:ph sz="quarter" idx="13"/>
          </p:nvPr>
        </p:nvSpPr>
        <p:spPr>
          <a:xfrm>
            <a:off x="609600" y="1600200"/>
            <a:ext cx="79248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10.01.2023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5" name="Date Placeholder 4"/>
          <p:cNvSpPr>
            <a:spLocks noGrp="1"/>
          </p:cNvSpPr>
          <p:nvPr>
            <p:ph type="dt" sz="half" idx="10"/>
          </p:nvPr>
        </p:nvSpPr>
        <p:spPr/>
        <p:txBody>
          <a:bodyPr/>
          <a:lstStyle/>
          <a:p>
            <a:fld id="{B4C71EC6-210F-42DE-9C53-41977AD35B3D}" type="datetimeFigureOut">
              <a:rPr lang="ru-RU" smtClean="0"/>
              <a:t>10.01.2023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10.01.2023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10.01.2023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10.01.2023</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ru-RU" smtClean="0"/>
              <a:t>Образец заголовка</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10.01.2023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B4C71EC6-210F-42DE-9C53-41977AD35B3D}" type="datetimeFigureOut">
              <a:rPr lang="ru-RU" smtClean="0"/>
              <a:t>10.01.2023</a:t>
            </a:fld>
            <a:endParaRPr lang="ru-RU"/>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ru-RU"/>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B19B0651-EE4F-4900-A07F-96A6BFA9D0F0}" type="slidenum">
              <a:rPr lang="ru-RU" smtClean="0"/>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908720"/>
            <a:ext cx="9036496" cy="5832648"/>
          </a:xfrm>
        </p:spPr>
        <p:txBody>
          <a:bodyPr/>
          <a:lstStyle/>
          <a:p>
            <a:pPr algn="ctr"/>
            <a:r>
              <a:rPr lang="ru-RU" sz="1400" dirty="0" smtClean="0"/>
              <a:t>Муниципальное автономное дошкольное образовательное учреждение </a:t>
            </a:r>
            <a:br>
              <a:rPr lang="ru-RU" sz="1400" dirty="0" smtClean="0"/>
            </a:br>
            <a:r>
              <a:rPr lang="ru-RU" sz="1400" dirty="0" smtClean="0"/>
              <a:t>«Детский сад № 16 города Шимановска»</a:t>
            </a:r>
            <a:br>
              <a:rPr lang="ru-RU" sz="1400" dirty="0" smtClean="0"/>
            </a:br>
            <a:r>
              <a:rPr lang="ru-RU" sz="1400" dirty="0" smtClean="0"/>
              <a:t/>
            </a:r>
            <a:br>
              <a:rPr lang="ru-RU" sz="1400" dirty="0" smtClean="0"/>
            </a:br>
            <a:r>
              <a:rPr lang="ru-RU" dirty="0" smtClean="0"/>
              <a:t>Родительское собрание по ПДД</a:t>
            </a:r>
            <a:br>
              <a:rPr lang="ru-RU" dirty="0" smtClean="0"/>
            </a:br>
            <a:r>
              <a:rPr lang="ru-RU" dirty="0" smtClean="0"/>
              <a:t/>
            </a:r>
            <a:br>
              <a:rPr lang="ru-RU" dirty="0" smtClean="0"/>
            </a:br>
            <a:r>
              <a:rPr lang="ru-RU" sz="4800" b="1" dirty="0" smtClean="0">
                <a:solidFill>
                  <a:srgbClr val="66FF33"/>
                </a:solidFill>
                <a:effectLst>
                  <a:outerShdw blurRad="38100" dist="38100" dir="2700000" algn="tl">
                    <a:srgbClr val="000000">
                      <a:alpha val="43137"/>
                    </a:srgbClr>
                  </a:outerShdw>
                </a:effectLst>
              </a:rPr>
              <a:t>БЕЗОПАСНАЯ ДОРОГА</a:t>
            </a:r>
            <a:br>
              <a:rPr lang="ru-RU" sz="4800" b="1" dirty="0" smtClean="0">
                <a:solidFill>
                  <a:srgbClr val="66FF33"/>
                </a:solidFill>
                <a:effectLst>
                  <a:outerShdw blurRad="38100" dist="38100" dir="2700000" algn="tl">
                    <a:srgbClr val="000000">
                      <a:alpha val="43137"/>
                    </a:srgbClr>
                  </a:outerShdw>
                </a:effectLst>
              </a:rPr>
            </a:br>
            <a:r>
              <a:rPr lang="ru-RU" sz="4800" b="1" dirty="0">
                <a:solidFill>
                  <a:srgbClr val="66FF33"/>
                </a:solidFill>
                <a:effectLst>
                  <a:outerShdw blurRad="38100" dist="38100" dir="2700000" algn="tl">
                    <a:srgbClr val="000000">
                      <a:alpha val="43137"/>
                    </a:srgbClr>
                  </a:outerShdw>
                </a:effectLst>
              </a:rPr>
              <a:t/>
            </a:r>
            <a:br>
              <a:rPr lang="ru-RU" sz="4800" b="1" dirty="0">
                <a:solidFill>
                  <a:srgbClr val="66FF33"/>
                </a:solidFill>
                <a:effectLst>
                  <a:outerShdw blurRad="38100" dist="38100" dir="2700000" algn="tl">
                    <a:srgbClr val="000000">
                      <a:alpha val="43137"/>
                    </a:srgbClr>
                  </a:outerShdw>
                </a:effectLst>
              </a:rPr>
            </a:br>
            <a:r>
              <a:rPr lang="ru-RU" sz="1400" b="1" dirty="0" smtClean="0">
                <a:effectLst>
                  <a:outerShdw blurRad="38100" dist="38100" dir="2700000" algn="tl">
                    <a:srgbClr val="000000">
                      <a:alpha val="43137"/>
                    </a:srgbClr>
                  </a:outerShdw>
                </a:effectLst>
              </a:rPr>
              <a:t>Подготовила: </a:t>
            </a:r>
            <a:br>
              <a:rPr lang="ru-RU" sz="1400" b="1" dirty="0" smtClean="0">
                <a:effectLst>
                  <a:outerShdw blurRad="38100" dist="38100" dir="2700000" algn="tl">
                    <a:srgbClr val="000000">
                      <a:alpha val="43137"/>
                    </a:srgbClr>
                  </a:outerShdw>
                </a:effectLst>
              </a:rPr>
            </a:br>
            <a:r>
              <a:rPr lang="ru-RU" sz="1400" b="1" dirty="0" smtClean="0">
                <a:effectLst>
                  <a:outerShdw blurRad="38100" dist="38100" dir="2700000" algn="tl">
                    <a:srgbClr val="000000">
                      <a:alpha val="43137"/>
                    </a:srgbClr>
                  </a:outerShdw>
                </a:effectLst>
              </a:rPr>
              <a:t>воспитатель высшей квалификационной категории</a:t>
            </a:r>
            <a:br>
              <a:rPr lang="ru-RU" sz="1400" b="1" dirty="0" smtClean="0">
                <a:effectLst>
                  <a:outerShdw blurRad="38100" dist="38100" dir="2700000" algn="tl">
                    <a:srgbClr val="000000">
                      <a:alpha val="43137"/>
                    </a:srgbClr>
                  </a:outerShdw>
                </a:effectLst>
              </a:rPr>
            </a:br>
            <a:r>
              <a:rPr lang="ru-RU" sz="1400" b="1" dirty="0" smtClean="0">
                <a:effectLst>
                  <a:outerShdw blurRad="38100" dist="38100" dir="2700000" algn="tl">
                    <a:srgbClr val="000000">
                      <a:alpha val="43137"/>
                    </a:srgbClr>
                  </a:outerShdw>
                </a:effectLst>
              </a:rPr>
              <a:t>Трофимова Н. а.</a:t>
            </a:r>
            <a:br>
              <a:rPr lang="ru-RU" sz="1400" b="1" dirty="0" smtClean="0">
                <a:effectLst>
                  <a:outerShdw blurRad="38100" dist="38100" dir="2700000" algn="tl">
                    <a:srgbClr val="000000">
                      <a:alpha val="43137"/>
                    </a:srgbClr>
                  </a:outerShdw>
                </a:effectLst>
              </a:rPr>
            </a:br>
            <a:r>
              <a:rPr lang="ru-RU" sz="1400" b="1" dirty="0">
                <a:effectLst>
                  <a:outerShdw blurRad="38100" dist="38100" dir="2700000" algn="tl">
                    <a:srgbClr val="000000">
                      <a:alpha val="43137"/>
                    </a:srgbClr>
                  </a:outerShdw>
                </a:effectLst>
              </a:rPr>
              <a:t/>
            </a:r>
            <a:br>
              <a:rPr lang="ru-RU" sz="1400" b="1" dirty="0">
                <a:effectLst>
                  <a:outerShdw blurRad="38100" dist="38100" dir="2700000" algn="tl">
                    <a:srgbClr val="000000">
                      <a:alpha val="43137"/>
                    </a:srgbClr>
                  </a:outerShdw>
                </a:effectLst>
              </a:rPr>
            </a:br>
            <a:r>
              <a:rPr lang="ru-RU" sz="1400" b="1" dirty="0" smtClean="0">
                <a:effectLst>
                  <a:outerShdw blurRad="38100" dist="38100" dir="2700000" algn="tl">
                    <a:srgbClr val="000000">
                      <a:alpha val="43137"/>
                    </a:srgbClr>
                  </a:outerShdw>
                </a:effectLst>
              </a:rPr>
              <a:t/>
            </a:r>
            <a:br>
              <a:rPr lang="ru-RU" sz="1400" b="1" dirty="0" smtClean="0">
                <a:effectLst>
                  <a:outerShdw blurRad="38100" dist="38100" dir="2700000" algn="tl">
                    <a:srgbClr val="000000">
                      <a:alpha val="43137"/>
                    </a:srgbClr>
                  </a:outerShdw>
                </a:effectLst>
              </a:rPr>
            </a:br>
            <a:r>
              <a:rPr lang="ru-RU" sz="1400" b="1" dirty="0" smtClean="0">
                <a:effectLst>
                  <a:outerShdw blurRad="38100" dist="38100" dir="2700000" algn="tl">
                    <a:srgbClr val="000000">
                      <a:alpha val="43137"/>
                    </a:srgbClr>
                  </a:outerShdw>
                </a:effectLst>
              </a:rPr>
              <a:t>12.01.23г.</a:t>
            </a:r>
            <a:br>
              <a:rPr lang="ru-RU" sz="1400" b="1" dirty="0" smtClean="0">
                <a:effectLst>
                  <a:outerShdw blurRad="38100" dist="38100" dir="2700000" algn="tl">
                    <a:srgbClr val="000000">
                      <a:alpha val="43137"/>
                    </a:srgbClr>
                  </a:outerShdw>
                </a:effectLst>
              </a:rPr>
            </a:br>
            <a:r>
              <a:rPr lang="ru-RU" sz="1400" b="1" dirty="0">
                <a:effectLst>
                  <a:outerShdw blurRad="38100" dist="38100" dir="2700000" algn="tl">
                    <a:srgbClr val="000000">
                      <a:alpha val="43137"/>
                    </a:srgbClr>
                  </a:outerShdw>
                </a:effectLst>
              </a:rPr>
              <a:t/>
            </a:r>
            <a:br>
              <a:rPr lang="ru-RU" sz="1400" b="1" dirty="0">
                <a:effectLst>
                  <a:outerShdw blurRad="38100" dist="38100" dir="2700000" algn="tl">
                    <a:srgbClr val="000000">
                      <a:alpha val="43137"/>
                    </a:srgbClr>
                  </a:outerShdw>
                </a:effectLst>
              </a:rPr>
            </a:br>
            <a:r>
              <a:rPr lang="ru-RU" sz="1400" b="1" dirty="0" smtClean="0">
                <a:effectLst>
                  <a:outerShdw blurRad="38100" dist="38100" dir="2700000" algn="tl">
                    <a:srgbClr val="000000">
                      <a:alpha val="43137"/>
                    </a:srgbClr>
                  </a:outerShdw>
                </a:effectLst>
              </a:rPr>
              <a:t/>
            </a:r>
            <a:br>
              <a:rPr lang="ru-RU" sz="1400" b="1" dirty="0" smtClean="0">
                <a:effectLst>
                  <a:outerShdw blurRad="38100" dist="38100" dir="2700000" algn="tl">
                    <a:srgbClr val="000000">
                      <a:alpha val="43137"/>
                    </a:srgbClr>
                  </a:outerShdw>
                </a:effectLst>
              </a:rPr>
            </a:br>
            <a:r>
              <a:rPr lang="ru-RU" sz="1400" b="1" dirty="0" smtClean="0">
                <a:effectLst>
                  <a:outerShdw blurRad="38100" dist="38100" dir="2700000" algn="tl">
                    <a:srgbClr val="000000">
                      <a:alpha val="43137"/>
                    </a:srgbClr>
                  </a:outerShdw>
                </a:effectLst>
              </a:rPr>
              <a:t/>
            </a:r>
            <a:br>
              <a:rPr lang="ru-RU" sz="1400" b="1" dirty="0" smtClean="0">
                <a:effectLst>
                  <a:outerShdw blurRad="38100" dist="38100" dir="2700000" algn="tl">
                    <a:srgbClr val="000000">
                      <a:alpha val="43137"/>
                    </a:srgbClr>
                  </a:outerShdw>
                </a:effectLst>
              </a:rPr>
            </a:br>
            <a:r>
              <a:rPr lang="ru-RU" sz="1400" b="1" dirty="0" smtClean="0">
                <a:effectLst>
                  <a:outerShdw blurRad="38100" dist="38100" dir="2700000" algn="tl">
                    <a:srgbClr val="000000">
                      <a:alpha val="43137"/>
                    </a:srgbClr>
                  </a:outerShdw>
                </a:effectLst>
              </a:rPr>
              <a:t/>
            </a:r>
            <a:br>
              <a:rPr lang="ru-RU" sz="1400" b="1" dirty="0" smtClean="0">
                <a:effectLst>
                  <a:outerShdw blurRad="38100" dist="38100" dir="2700000" algn="tl">
                    <a:srgbClr val="000000">
                      <a:alpha val="43137"/>
                    </a:srgbClr>
                  </a:outerShdw>
                </a:effectLst>
              </a:rPr>
            </a:br>
            <a:r>
              <a:rPr lang="ru-RU" sz="4800" b="1" dirty="0" smtClean="0">
                <a:solidFill>
                  <a:srgbClr val="66FF33"/>
                </a:solidFill>
                <a:effectLst>
                  <a:outerShdw blurRad="38100" dist="38100" dir="2700000" algn="tl">
                    <a:srgbClr val="000000">
                      <a:alpha val="43137"/>
                    </a:srgbClr>
                  </a:outerShdw>
                </a:effectLst>
              </a:rPr>
              <a:t/>
            </a:r>
            <a:br>
              <a:rPr lang="ru-RU" sz="4800" b="1" dirty="0" smtClean="0">
                <a:solidFill>
                  <a:srgbClr val="66FF33"/>
                </a:solidFill>
                <a:effectLst>
                  <a:outerShdw blurRad="38100" dist="38100" dir="2700000" algn="tl">
                    <a:srgbClr val="000000">
                      <a:alpha val="43137"/>
                    </a:srgbClr>
                  </a:outerShdw>
                </a:effectLst>
              </a:rPr>
            </a:br>
            <a:endParaRPr lang="ru-RU" sz="4800" b="1" dirty="0">
              <a:solidFill>
                <a:srgbClr val="66FF33"/>
              </a:solidFill>
              <a:effectLst>
                <a:outerShdw blurRad="38100" dist="38100" dir="2700000" algn="tl">
                  <a:srgbClr val="000000">
                    <a:alpha val="43137"/>
                  </a:srgbClr>
                </a:outerShdw>
              </a:effectLst>
            </a:endParaRPr>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60232" y="3429000"/>
            <a:ext cx="2358046" cy="2412231"/>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616316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6309320"/>
          </a:xfrm>
        </p:spPr>
        <p:txBody>
          <a:bodyPr/>
          <a:lstStyle/>
          <a:p>
            <a:r>
              <a:rPr lang="ru-RU" sz="2800" b="1" dirty="0"/>
              <a:t>Совместная </a:t>
            </a:r>
            <a:r>
              <a:rPr lang="ru-RU" sz="2800" b="1" dirty="0" smtClean="0"/>
              <a:t>работа образовательного </a:t>
            </a:r>
            <a:r>
              <a:rPr lang="ru-RU" sz="2800" b="1" dirty="0"/>
              <a:t>учреждения и семьи успешна в условиях активного участия родителей </a:t>
            </a:r>
            <a:r>
              <a:rPr lang="ru-RU" sz="2800" b="1" dirty="0" smtClean="0"/>
              <a:t>…</a:t>
            </a:r>
            <a:br>
              <a:rPr lang="ru-RU" sz="2800" b="1" dirty="0" smtClean="0"/>
            </a:br>
            <a:r>
              <a:rPr lang="ru-RU" sz="3200" b="1" dirty="0"/>
              <a:t/>
            </a:r>
            <a:br>
              <a:rPr lang="ru-RU" sz="3200" b="1" dirty="0"/>
            </a:br>
            <a:r>
              <a:rPr lang="ru-RU" sz="3200" b="1" i="1" dirty="0" smtClean="0">
                <a:solidFill>
                  <a:srgbClr val="33CC33"/>
                </a:solidFill>
                <a:latin typeface="Times New Roman"/>
                <a:ea typeface="Times New Roman"/>
              </a:rPr>
              <a:t>Только совместно</a:t>
            </a:r>
            <a:br>
              <a:rPr lang="ru-RU" sz="3200" b="1" i="1" dirty="0" smtClean="0">
                <a:solidFill>
                  <a:srgbClr val="33CC33"/>
                </a:solidFill>
                <a:latin typeface="Times New Roman"/>
                <a:ea typeface="Times New Roman"/>
              </a:rPr>
            </a:br>
            <a:r>
              <a:rPr lang="ru-RU" sz="3200" b="1" i="1" dirty="0" smtClean="0">
                <a:solidFill>
                  <a:srgbClr val="33CC33"/>
                </a:solidFill>
                <a:latin typeface="Times New Roman"/>
                <a:ea typeface="Times New Roman"/>
              </a:rPr>
              <a:t> </a:t>
            </a:r>
            <a:r>
              <a:rPr lang="ru-RU" sz="3200" b="1" i="1" dirty="0">
                <a:solidFill>
                  <a:srgbClr val="33CC33"/>
                </a:solidFill>
                <a:latin typeface="Times New Roman"/>
                <a:ea typeface="Times New Roman"/>
              </a:rPr>
              <a:t>можно </a:t>
            </a:r>
            <a:r>
              <a:rPr lang="ru-RU" sz="3200" b="1" i="1" dirty="0" smtClean="0">
                <a:solidFill>
                  <a:srgbClr val="33CC33"/>
                </a:solidFill>
                <a:latin typeface="Times New Roman"/>
                <a:ea typeface="Times New Roman"/>
              </a:rPr>
              <a:t>добиться</a:t>
            </a:r>
            <a:br>
              <a:rPr lang="ru-RU" sz="3200" b="1" i="1" dirty="0" smtClean="0">
                <a:solidFill>
                  <a:srgbClr val="33CC33"/>
                </a:solidFill>
                <a:latin typeface="Times New Roman"/>
                <a:ea typeface="Times New Roman"/>
              </a:rPr>
            </a:br>
            <a:r>
              <a:rPr lang="ru-RU" sz="3200" b="1" i="1" dirty="0" smtClean="0">
                <a:solidFill>
                  <a:srgbClr val="33CC33"/>
                </a:solidFill>
                <a:latin typeface="Times New Roman"/>
                <a:ea typeface="Times New Roman"/>
              </a:rPr>
              <a:t> </a:t>
            </a:r>
            <a:r>
              <a:rPr lang="ru-RU" sz="3200" b="1" i="1" dirty="0">
                <a:solidFill>
                  <a:srgbClr val="33CC33"/>
                </a:solidFill>
                <a:latin typeface="Times New Roman"/>
                <a:ea typeface="Times New Roman"/>
              </a:rPr>
              <a:t>хороших результатов!</a:t>
            </a:r>
            <a:r>
              <a:rPr lang="ru-RU" sz="2400" dirty="0">
                <a:solidFill>
                  <a:srgbClr val="FFFFFF"/>
                </a:solidFill>
                <a:latin typeface="Times New Roman"/>
                <a:ea typeface="Times New Roman"/>
              </a:rPr>
              <a:t/>
            </a:r>
            <a:br>
              <a:rPr lang="ru-RU" sz="2400" dirty="0">
                <a:solidFill>
                  <a:srgbClr val="FFFFFF"/>
                </a:solidFill>
                <a:latin typeface="Times New Roman"/>
                <a:ea typeface="Times New Roman"/>
              </a:rPr>
            </a:br>
            <a:r>
              <a:rPr lang="ru-RU" sz="2400" dirty="0">
                <a:solidFill>
                  <a:srgbClr val="FFFFFF"/>
                </a:solidFill>
                <a:latin typeface="Times New Roman"/>
                <a:ea typeface="Times New Roman"/>
              </a:rPr>
              <a:t/>
            </a:r>
            <a:br>
              <a:rPr lang="ru-RU" sz="2400" dirty="0">
                <a:solidFill>
                  <a:srgbClr val="FFFFFF"/>
                </a:solidFill>
                <a:latin typeface="Times New Roman"/>
                <a:ea typeface="Times New Roman"/>
              </a:rPr>
            </a:br>
            <a:r>
              <a:rPr lang="ru-RU" sz="3200" b="1" dirty="0" smtClean="0"/>
              <a:t/>
            </a:r>
            <a:br>
              <a:rPr lang="ru-RU" sz="3200" b="1" dirty="0" smtClean="0"/>
            </a:br>
            <a:r>
              <a:rPr lang="ru-RU" sz="3200" b="1" dirty="0" smtClean="0"/>
              <a:t/>
            </a:r>
            <a:br>
              <a:rPr lang="ru-RU" sz="3200" b="1" dirty="0" smtClean="0"/>
            </a:br>
            <a:r>
              <a:rPr lang="ru-RU" sz="3200" b="1" dirty="0"/>
              <a:t/>
            </a:r>
            <a:br>
              <a:rPr lang="ru-RU" sz="3200" b="1" dirty="0"/>
            </a:br>
            <a:endParaRPr lang="ru-RU" sz="3200" b="1" dirty="0"/>
          </a:p>
        </p:txBody>
      </p:sp>
      <p:pic>
        <p:nvPicPr>
          <p:cNvPr id="205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2014840"/>
            <a:ext cx="3141390" cy="364316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153089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effectLst>
            <a:glow rad="101600">
              <a:schemeClr val="accent3">
                <a:satMod val="175000"/>
                <a:alpha val="40000"/>
              </a:schemeClr>
            </a:glow>
          </a:effectLst>
        </p:spPr>
        <p:txBody>
          <a:bodyPr/>
          <a:lstStyle/>
          <a:p>
            <a:pPr algn="ctr"/>
            <a:r>
              <a:rPr lang="ru-RU" sz="4400" b="1" dirty="0" smtClean="0">
                <a:solidFill>
                  <a:srgbClr val="99FF99"/>
                </a:solidFill>
              </a:rPr>
              <a:t>Спасибо за внимание!</a:t>
            </a:r>
            <a:endParaRPr lang="ru-RU" sz="4400" b="1" dirty="0">
              <a:solidFill>
                <a:srgbClr val="99FF99"/>
              </a:solidFill>
            </a:endParaRPr>
          </a:p>
        </p:txBody>
      </p:sp>
      <p:pic>
        <p:nvPicPr>
          <p:cNvPr id="5122" name="Picture 2" descr="C:\Users\Наталья\Desktop\собраниие 23 пдд\pdd_dlya_detej.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628800"/>
            <a:ext cx="5394176" cy="379615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3709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lstStyle/>
          <a:p>
            <a:endParaRPr lang="ru-RU"/>
          </a:p>
        </p:txBody>
      </p:sp>
      <p:sp>
        <p:nvSpPr>
          <p:cNvPr id="6" name="Объект 5"/>
          <p:cNvSpPr>
            <a:spLocks noGrp="1"/>
          </p:cNvSpPr>
          <p:nvPr>
            <p:ph sz="quarter" idx="14"/>
          </p:nvPr>
        </p:nvSpPr>
        <p:spPr/>
        <p:txBody>
          <a:bodyPr/>
          <a:lstStyle/>
          <a:p>
            <a:endParaRPr lang="ru-RU"/>
          </a:p>
        </p:txBody>
      </p:sp>
      <p:sp>
        <p:nvSpPr>
          <p:cNvPr id="7" name="Объект 6"/>
          <p:cNvSpPr>
            <a:spLocks noGrp="1"/>
          </p:cNvSpPr>
          <p:nvPr>
            <p:ph sz="quarter" idx="13"/>
          </p:nvPr>
        </p:nvSpPr>
        <p:spPr/>
        <p:txBody>
          <a:bodyPr/>
          <a:lstStyle/>
          <a:p>
            <a:endParaRPr lang="ru-RU"/>
          </a:p>
        </p:txBody>
      </p:sp>
    </p:spTree>
    <p:extLst>
      <p:ext uri="{BB962C8B-B14F-4D97-AF65-F5344CB8AC3E}">
        <p14:creationId xmlns:p14="http://schemas.microsoft.com/office/powerpoint/2010/main" val="28732541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274638"/>
            <a:ext cx="7994848" cy="1498178"/>
          </a:xfrm>
        </p:spPr>
        <p:txBody>
          <a:bodyPr/>
          <a:lstStyle/>
          <a:p>
            <a:pPr marL="342900" lvl="0" indent="-342900" algn="ctr">
              <a:spcBef>
                <a:spcPct val="20000"/>
              </a:spcBef>
            </a:pPr>
            <a:r>
              <a:rPr lang="ru-RU" sz="3200" b="1" u="sng" cap="none" spc="30" dirty="0">
                <a:solidFill>
                  <a:srgbClr val="FF0000"/>
                </a:solidFill>
                <a:latin typeface="Times New Roman"/>
                <a:ea typeface="Times New Roman"/>
              </a:rPr>
              <a:t>Памятка для родителей</a:t>
            </a:r>
            <a:r>
              <a:rPr lang="ru-RU" sz="1400" cap="none" spc="30" dirty="0">
                <a:solidFill>
                  <a:srgbClr val="FFFFFF"/>
                </a:solidFill>
                <a:latin typeface="Times New Roman"/>
                <a:ea typeface="Times New Roman"/>
              </a:rPr>
              <a:t/>
            </a:r>
            <a:br>
              <a:rPr lang="ru-RU" sz="1400" cap="none" spc="30" dirty="0">
                <a:solidFill>
                  <a:srgbClr val="FFFFFF"/>
                </a:solidFill>
                <a:latin typeface="Times New Roman"/>
                <a:ea typeface="Times New Roman"/>
              </a:rPr>
            </a:br>
            <a:r>
              <a:rPr lang="ru-RU" sz="3200" b="1" u="sng" cap="none" spc="30" dirty="0">
                <a:solidFill>
                  <a:srgbClr val="FF0000"/>
                </a:solidFill>
                <a:latin typeface="Times New Roman"/>
                <a:ea typeface="Times New Roman"/>
              </a:rPr>
              <a:t>по правилам дорожного движения</a:t>
            </a:r>
            <a:r>
              <a:rPr lang="ru-RU" sz="1400" cap="none" spc="30" dirty="0">
                <a:solidFill>
                  <a:srgbClr val="FFFFFF"/>
                </a:solidFill>
                <a:latin typeface="Times New Roman"/>
                <a:ea typeface="Times New Roman"/>
              </a:rPr>
              <a:t/>
            </a:r>
            <a:br>
              <a:rPr lang="ru-RU" sz="1400" cap="none" spc="30" dirty="0">
                <a:solidFill>
                  <a:srgbClr val="FFFFFF"/>
                </a:solidFill>
                <a:latin typeface="Times New Roman"/>
                <a:ea typeface="Times New Roman"/>
              </a:rPr>
            </a:br>
            <a:r>
              <a:rPr lang="ru-RU" sz="3200" b="1" cap="none" spc="30" dirty="0">
                <a:solidFill>
                  <a:srgbClr val="FF0000"/>
                </a:solidFill>
                <a:latin typeface="Times New Roman"/>
                <a:ea typeface="Times New Roman"/>
              </a:rPr>
              <a:t>        </a:t>
            </a:r>
            <a:endParaRPr lang="ru-RU" sz="1400" cap="none" spc="30" dirty="0">
              <a:solidFill>
                <a:srgbClr val="FFFFFF"/>
              </a:solidFill>
              <a:latin typeface="Times New Roman"/>
              <a:ea typeface="Times New Roman"/>
            </a:endParaRPr>
          </a:p>
        </p:txBody>
      </p:sp>
      <p:sp>
        <p:nvSpPr>
          <p:cNvPr id="3" name="Объект 2"/>
          <p:cNvSpPr>
            <a:spLocks noGrp="1"/>
          </p:cNvSpPr>
          <p:nvPr>
            <p:ph sz="quarter" idx="13"/>
          </p:nvPr>
        </p:nvSpPr>
        <p:spPr>
          <a:xfrm>
            <a:off x="609600" y="1600200"/>
            <a:ext cx="8354888" cy="4114800"/>
          </a:xfrm>
        </p:spPr>
        <p:txBody>
          <a:bodyPr>
            <a:normAutofit/>
          </a:bodyPr>
          <a:lstStyle/>
          <a:p>
            <a:pPr>
              <a:spcAft>
                <a:spcPts val="0"/>
              </a:spcAft>
            </a:pPr>
            <a:r>
              <a:rPr lang="ru-RU" sz="2400" dirty="0" smtClean="0">
                <a:solidFill>
                  <a:srgbClr val="66FF33"/>
                </a:solidFill>
                <a:latin typeface="Times New Roman"/>
                <a:ea typeface="Times New Roman"/>
              </a:rPr>
              <a:t>       Каждый </a:t>
            </a:r>
            <a:r>
              <a:rPr lang="ru-RU" sz="2400" dirty="0">
                <a:solidFill>
                  <a:srgbClr val="66FF33"/>
                </a:solidFill>
                <a:latin typeface="Times New Roman"/>
                <a:ea typeface="Times New Roman"/>
              </a:rPr>
              <a:t>родитель должен считать своим долгом предупреждение возможности возникновения транспортных происшествий, влекущих за собой несчастья. Особо обратить внимание на отсутствие контроля за пребыванием детей во дворах. К сожалению, именно безнадзорность детей приводит к несчастьям.</a:t>
            </a:r>
            <a:endParaRPr lang="ru-RU" sz="2400" dirty="0">
              <a:solidFill>
                <a:srgbClr val="66FF33"/>
              </a:solidFill>
              <a:effectLst/>
              <a:latin typeface="Times New Roman"/>
              <a:ea typeface="Times New Roman"/>
            </a:endParaRP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5816" y="3861048"/>
            <a:ext cx="3736975" cy="2243137"/>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166845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332656"/>
            <a:ext cx="9144000" cy="6336704"/>
          </a:xfrm>
        </p:spPr>
        <p:txBody>
          <a:bodyPr/>
          <a:lstStyle/>
          <a:p>
            <a:pPr marL="457200" lvl="0" indent="-457200">
              <a:spcAft>
                <a:spcPts val="0"/>
              </a:spcAft>
              <a:buFont typeface="Wingdings" panose="05000000000000000000" pitchFamily="2" charset="2"/>
              <a:buChar char="v"/>
              <a:tabLst>
                <a:tab pos="457200" algn="l"/>
              </a:tabLst>
            </a:pPr>
            <a:r>
              <a:rPr lang="ru-RU" sz="3200" b="1" u="sng" dirty="0">
                <a:solidFill>
                  <a:srgbClr val="33CC33"/>
                </a:solidFill>
                <a:latin typeface="Times New Roman"/>
                <a:ea typeface="Times New Roman"/>
              </a:rPr>
              <a:t>Рекомендации родителям ДОУ:</a:t>
            </a:r>
            <a:r>
              <a:rPr lang="ru-RU" sz="2000" dirty="0">
                <a:latin typeface="Times New Roman"/>
                <a:ea typeface="Times New Roman"/>
              </a:rPr>
              <a:t/>
            </a:r>
            <a:br>
              <a:rPr lang="ru-RU" sz="2000" dirty="0">
                <a:latin typeface="Times New Roman"/>
                <a:ea typeface="Times New Roman"/>
              </a:rPr>
            </a:br>
            <a:r>
              <a:rPr lang="ru-RU" sz="2000" dirty="0" smtClean="0">
                <a:latin typeface="Times New Roman"/>
                <a:ea typeface="Times New Roman"/>
              </a:rPr>
              <a:t/>
            </a:r>
            <a:br>
              <a:rPr lang="ru-RU" sz="2000" dirty="0" smtClean="0">
                <a:latin typeface="Times New Roman"/>
                <a:ea typeface="Times New Roman"/>
              </a:rPr>
            </a:br>
            <a:r>
              <a:rPr lang="ru-RU" sz="1400" dirty="0" smtClean="0">
                <a:latin typeface="Times New Roman"/>
                <a:ea typeface="Times New Roman"/>
              </a:rPr>
              <a:t>- </a:t>
            </a:r>
            <a:r>
              <a:rPr lang="ru-RU" sz="1400" b="1" dirty="0" smtClean="0">
                <a:solidFill>
                  <a:srgbClr val="99FF99"/>
                </a:solidFill>
                <a:latin typeface="Times New Roman"/>
                <a:ea typeface="Times New Roman"/>
              </a:rPr>
              <a:t>Выберите </a:t>
            </a:r>
            <a:r>
              <a:rPr lang="ru-RU" sz="1400" b="1" dirty="0">
                <a:solidFill>
                  <a:srgbClr val="99FF99"/>
                </a:solidFill>
                <a:latin typeface="Times New Roman"/>
                <a:ea typeface="Times New Roman"/>
              </a:rPr>
              <a:t>наиболее безопасный путь от дома до дошкольного образовательного учреждения.</a:t>
            </a:r>
            <a:br>
              <a:rPr lang="ru-RU" sz="1400" b="1" dirty="0">
                <a:solidFill>
                  <a:srgbClr val="99FF99"/>
                </a:solidFill>
                <a:latin typeface="Times New Roman"/>
                <a:ea typeface="Times New Roman"/>
              </a:rPr>
            </a:br>
            <a:r>
              <a:rPr lang="ru-RU" sz="1400" b="1" dirty="0" smtClean="0">
                <a:solidFill>
                  <a:srgbClr val="99FF99"/>
                </a:solidFill>
                <a:latin typeface="Times New Roman"/>
                <a:ea typeface="Times New Roman"/>
              </a:rPr>
              <a:t>- Переводя </a:t>
            </a:r>
            <a:r>
              <a:rPr lang="ru-RU" sz="1400" b="1" dirty="0">
                <a:solidFill>
                  <a:srgbClr val="99FF99"/>
                </a:solidFill>
                <a:latin typeface="Times New Roman"/>
                <a:ea typeface="Times New Roman"/>
              </a:rPr>
              <a:t>ребенка через дорогу, крепко держите его за руку.</a:t>
            </a:r>
            <a:br>
              <a:rPr lang="ru-RU" sz="1400" b="1" dirty="0">
                <a:solidFill>
                  <a:srgbClr val="99FF99"/>
                </a:solidFill>
                <a:latin typeface="Times New Roman"/>
                <a:ea typeface="Times New Roman"/>
              </a:rPr>
            </a:br>
            <a:r>
              <a:rPr lang="ru-RU" sz="1400" b="1" dirty="0" smtClean="0">
                <a:solidFill>
                  <a:srgbClr val="99FF99"/>
                </a:solidFill>
                <a:latin typeface="Times New Roman"/>
                <a:ea typeface="Times New Roman"/>
              </a:rPr>
              <a:t>- Хорошо </a:t>
            </a:r>
            <a:r>
              <a:rPr lang="ru-RU" sz="1400" b="1" dirty="0">
                <a:solidFill>
                  <a:srgbClr val="99FF99"/>
                </a:solidFill>
                <a:latin typeface="Times New Roman"/>
                <a:ea typeface="Times New Roman"/>
              </a:rPr>
              <a:t>изучите правила дорожного движения, избегайте наиболее опасные места при переходе улицы.</a:t>
            </a:r>
            <a:br>
              <a:rPr lang="ru-RU" sz="1400" b="1" dirty="0">
                <a:solidFill>
                  <a:srgbClr val="99FF99"/>
                </a:solidFill>
                <a:latin typeface="Times New Roman"/>
                <a:ea typeface="Times New Roman"/>
              </a:rPr>
            </a:br>
            <a:r>
              <a:rPr lang="ru-RU" sz="1400" b="1" dirty="0" smtClean="0">
                <a:solidFill>
                  <a:srgbClr val="99FF99"/>
                </a:solidFill>
                <a:latin typeface="Times New Roman"/>
                <a:ea typeface="Times New Roman"/>
              </a:rPr>
              <a:t>- Ежедневно </a:t>
            </a:r>
            <a:r>
              <a:rPr lang="ru-RU" sz="1400" b="1" dirty="0">
                <a:solidFill>
                  <a:srgbClr val="99FF99"/>
                </a:solidFill>
                <a:latin typeface="Times New Roman"/>
                <a:ea typeface="Times New Roman"/>
              </a:rPr>
              <a:t>напоминайте детям перед выходом из дома правила дорожного движения.</a:t>
            </a:r>
            <a:br>
              <a:rPr lang="ru-RU" sz="1400" b="1" dirty="0">
                <a:solidFill>
                  <a:srgbClr val="99FF99"/>
                </a:solidFill>
                <a:latin typeface="Times New Roman"/>
                <a:ea typeface="Times New Roman"/>
              </a:rPr>
            </a:br>
            <a:r>
              <a:rPr lang="ru-RU" sz="1400" b="1" dirty="0" smtClean="0">
                <a:solidFill>
                  <a:srgbClr val="99FF99"/>
                </a:solidFill>
                <a:latin typeface="Times New Roman"/>
                <a:ea typeface="Times New Roman"/>
              </a:rPr>
              <a:t>- Контролируйте</a:t>
            </a:r>
            <a:r>
              <a:rPr lang="ru-RU" sz="1400" b="1" dirty="0">
                <a:solidFill>
                  <a:srgbClr val="99FF99"/>
                </a:solidFill>
                <a:latin typeface="Times New Roman"/>
                <a:ea typeface="Times New Roman"/>
              </a:rPr>
              <a:t>, где Ваш ребенок, если Вы остановились с приятелем(подругой) на тротуаре, не </a:t>
            </a:r>
            <a:r>
              <a:rPr lang="ru-RU" sz="1400" b="1" dirty="0" smtClean="0">
                <a:solidFill>
                  <a:srgbClr val="99FF99"/>
                </a:solidFill>
                <a:latin typeface="Times New Roman"/>
                <a:ea typeface="Times New Roman"/>
              </a:rPr>
              <a:t>- увлекайтесь </a:t>
            </a:r>
            <a:r>
              <a:rPr lang="ru-RU" sz="1400" b="1" dirty="0">
                <a:solidFill>
                  <a:srgbClr val="99FF99"/>
                </a:solidFill>
                <a:latin typeface="Times New Roman"/>
                <a:ea typeface="Times New Roman"/>
              </a:rPr>
              <a:t>с ним(ней) разговорами, забыв, что  в это время делает Ваш ребенок.</a:t>
            </a:r>
            <a:br>
              <a:rPr lang="ru-RU" sz="1400" b="1" dirty="0">
                <a:solidFill>
                  <a:srgbClr val="99FF99"/>
                </a:solidFill>
                <a:latin typeface="Times New Roman"/>
                <a:ea typeface="Times New Roman"/>
              </a:rPr>
            </a:br>
            <a:r>
              <a:rPr lang="ru-RU" sz="1400" b="1" dirty="0" smtClean="0">
                <a:solidFill>
                  <a:srgbClr val="99FF99"/>
                </a:solidFill>
                <a:latin typeface="Times New Roman"/>
                <a:ea typeface="Times New Roman"/>
              </a:rPr>
              <a:t>- Движение </a:t>
            </a:r>
            <a:r>
              <a:rPr lang="ru-RU" sz="1400" b="1" dirty="0">
                <a:solidFill>
                  <a:srgbClr val="99FF99"/>
                </a:solidFill>
                <a:latin typeface="Times New Roman"/>
                <a:ea typeface="Times New Roman"/>
              </a:rPr>
              <a:t>родителей, везущих детей в колясках, на санках, разрешается только по тротуарам. </a:t>
            </a:r>
            <a:r>
              <a:rPr lang="ru-RU" sz="1400" b="1" dirty="0" smtClean="0">
                <a:solidFill>
                  <a:srgbClr val="99FF99"/>
                </a:solidFill>
                <a:latin typeface="Times New Roman"/>
                <a:ea typeface="Times New Roman"/>
              </a:rPr>
              <a:t>- Там</a:t>
            </a:r>
            <a:r>
              <a:rPr lang="ru-RU" sz="1400" b="1" dirty="0">
                <a:solidFill>
                  <a:srgbClr val="99FF99"/>
                </a:solidFill>
                <a:latin typeface="Times New Roman"/>
                <a:ea typeface="Times New Roman"/>
              </a:rPr>
              <a:t>, где нет тротуаров, возить можно по обочине дороги левой стороны, навстречу движению транспорта. Безопасно везти санки, коляску по пешеходным тротуарам.</a:t>
            </a:r>
            <a:br>
              <a:rPr lang="ru-RU" sz="1400" b="1" dirty="0">
                <a:solidFill>
                  <a:srgbClr val="99FF99"/>
                </a:solidFill>
                <a:latin typeface="Times New Roman"/>
                <a:ea typeface="Times New Roman"/>
              </a:rPr>
            </a:br>
            <a:r>
              <a:rPr lang="ru-RU" sz="1400" b="1" dirty="0" smtClean="0">
                <a:solidFill>
                  <a:srgbClr val="99FF99"/>
                </a:solidFill>
                <a:latin typeface="Times New Roman"/>
                <a:ea typeface="Times New Roman"/>
              </a:rPr>
              <a:t>- По </a:t>
            </a:r>
            <a:r>
              <a:rPr lang="ru-RU" sz="1400" b="1" dirty="0">
                <a:solidFill>
                  <a:srgbClr val="99FF99"/>
                </a:solidFill>
                <a:latin typeface="Times New Roman"/>
                <a:ea typeface="Times New Roman"/>
              </a:rPr>
              <a:t>пешеходным тропам идите с детьми с правой стороны, не торопясь.</a:t>
            </a:r>
            <a:br>
              <a:rPr lang="ru-RU" sz="1400" b="1" dirty="0">
                <a:solidFill>
                  <a:srgbClr val="99FF99"/>
                </a:solidFill>
                <a:latin typeface="Times New Roman"/>
                <a:ea typeface="Times New Roman"/>
              </a:rPr>
            </a:br>
            <a:r>
              <a:rPr lang="ru-RU" sz="1400" b="1" dirty="0">
                <a:solidFill>
                  <a:srgbClr val="99FF99"/>
                </a:solidFill>
                <a:latin typeface="Times New Roman"/>
                <a:ea typeface="Times New Roman"/>
              </a:rPr>
              <a:t>Выходя из пассажирского транспорта, не спешите переходить дорогу, дождитесь, </a:t>
            </a:r>
            <a:r>
              <a:rPr lang="ru-RU" sz="1400" b="1" dirty="0" smtClean="0">
                <a:solidFill>
                  <a:srgbClr val="99FF99"/>
                </a:solidFill>
                <a:latin typeface="Times New Roman"/>
                <a:ea typeface="Times New Roman"/>
              </a:rPr>
              <a:t>пока движущиеся </a:t>
            </a:r>
            <a:r>
              <a:rPr lang="ru-RU" sz="1400" b="1" dirty="0">
                <a:solidFill>
                  <a:srgbClr val="99FF99"/>
                </a:solidFill>
                <a:latin typeface="Times New Roman"/>
                <a:ea typeface="Times New Roman"/>
              </a:rPr>
              <a:t>средство отойдет от остановки.</a:t>
            </a:r>
            <a:br>
              <a:rPr lang="ru-RU" sz="1400" b="1" dirty="0">
                <a:solidFill>
                  <a:srgbClr val="99FF99"/>
                </a:solidFill>
                <a:latin typeface="Times New Roman"/>
                <a:ea typeface="Times New Roman"/>
              </a:rPr>
            </a:br>
            <a:r>
              <a:rPr lang="ru-RU" sz="1400" b="1" dirty="0" smtClean="0">
                <a:solidFill>
                  <a:srgbClr val="99FF99"/>
                </a:solidFill>
                <a:latin typeface="Times New Roman"/>
                <a:ea typeface="Times New Roman"/>
              </a:rPr>
              <a:t>- Войдя </a:t>
            </a:r>
            <a:r>
              <a:rPr lang="ru-RU" sz="1400" b="1" dirty="0">
                <a:solidFill>
                  <a:srgbClr val="99FF99"/>
                </a:solidFill>
                <a:latin typeface="Times New Roman"/>
                <a:ea typeface="Times New Roman"/>
              </a:rPr>
              <a:t>в транспорт, не выпускайте руку ребенка, при резком торможении ребенок может </a:t>
            </a:r>
            <a:r>
              <a:rPr lang="ru-RU" sz="1400" b="1" dirty="0" smtClean="0">
                <a:solidFill>
                  <a:srgbClr val="99FF99"/>
                </a:solidFill>
                <a:latin typeface="Times New Roman"/>
                <a:ea typeface="Times New Roman"/>
              </a:rPr>
              <a:t>травмироваться.</a:t>
            </a:r>
            <a:br>
              <a:rPr lang="ru-RU" sz="1400" b="1" dirty="0" smtClean="0">
                <a:solidFill>
                  <a:srgbClr val="99FF99"/>
                </a:solidFill>
                <a:latin typeface="Times New Roman"/>
                <a:ea typeface="Times New Roman"/>
              </a:rPr>
            </a:br>
            <a:r>
              <a:rPr lang="ru-RU" sz="1400" b="1" dirty="0" smtClean="0">
                <a:solidFill>
                  <a:srgbClr val="99FF99"/>
                </a:solidFill>
                <a:latin typeface="Times New Roman"/>
                <a:ea typeface="Times New Roman"/>
              </a:rPr>
              <a:t>- Посадите </a:t>
            </a:r>
            <a:r>
              <a:rPr lang="ru-RU" sz="1400" b="1" dirty="0">
                <a:solidFill>
                  <a:srgbClr val="99FF99"/>
                </a:solidFill>
                <a:latin typeface="Times New Roman"/>
                <a:ea typeface="Times New Roman"/>
              </a:rPr>
              <a:t>ребенка на сиденье, держите его или посадите на колени и крепко держите.        	      </a:t>
            </a:r>
            <a:r>
              <a:rPr lang="ru-RU" sz="1400" b="1" dirty="0" smtClean="0">
                <a:solidFill>
                  <a:srgbClr val="99FF99"/>
                </a:solidFill>
                <a:latin typeface="Times New Roman"/>
                <a:ea typeface="Times New Roman"/>
              </a:rPr>
              <a:t/>
            </a:r>
            <a:br>
              <a:rPr lang="ru-RU" sz="1400" b="1" dirty="0" smtClean="0">
                <a:solidFill>
                  <a:srgbClr val="99FF99"/>
                </a:solidFill>
                <a:latin typeface="Times New Roman"/>
                <a:ea typeface="Times New Roman"/>
              </a:rPr>
            </a:br>
            <a:r>
              <a:rPr lang="ru-RU" sz="1400" b="1" dirty="0">
                <a:solidFill>
                  <a:srgbClr val="99FF99"/>
                </a:solidFill>
                <a:latin typeface="Times New Roman"/>
                <a:ea typeface="Times New Roman"/>
              </a:rPr>
              <a:t/>
            </a:r>
            <a:br>
              <a:rPr lang="ru-RU" sz="1400" b="1" dirty="0">
                <a:solidFill>
                  <a:srgbClr val="99FF99"/>
                </a:solidFill>
                <a:latin typeface="Times New Roman"/>
                <a:ea typeface="Times New Roman"/>
              </a:rPr>
            </a:br>
            <a:r>
              <a:rPr lang="ru-RU" sz="1400" b="1" dirty="0" smtClean="0">
                <a:solidFill>
                  <a:srgbClr val="99FF99"/>
                </a:solidFill>
                <a:latin typeface="Times New Roman"/>
                <a:ea typeface="Times New Roman"/>
              </a:rPr>
              <a:t/>
            </a:r>
            <a:br>
              <a:rPr lang="ru-RU" sz="1400" b="1" dirty="0" smtClean="0">
                <a:solidFill>
                  <a:srgbClr val="99FF99"/>
                </a:solidFill>
                <a:latin typeface="Times New Roman"/>
                <a:ea typeface="Times New Roman"/>
              </a:rPr>
            </a:br>
            <a:r>
              <a:rPr lang="ru-RU" sz="1600" b="1" dirty="0">
                <a:solidFill>
                  <a:srgbClr val="99FF99"/>
                </a:solidFill>
                <a:latin typeface="Times New Roman"/>
                <a:ea typeface="Times New Roman"/>
              </a:rPr>
              <a:t/>
            </a:r>
            <a:br>
              <a:rPr lang="ru-RU" sz="1600" b="1" dirty="0">
                <a:solidFill>
                  <a:srgbClr val="99FF99"/>
                </a:solidFill>
                <a:latin typeface="Times New Roman"/>
                <a:ea typeface="Times New Roman"/>
              </a:rPr>
            </a:br>
            <a:endParaRPr lang="ru-RU" sz="1600" b="1" dirty="0">
              <a:solidFill>
                <a:srgbClr val="99FF99"/>
              </a:solidFill>
            </a:endParaRPr>
          </a:p>
        </p:txBody>
      </p:sp>
    </p:spTree>
    <p:extLst>
      <p:ext uri="{BB962C8B-B14F-4D97-AF65-F5344CB8AC3E}">
        <p14:creationId xmlns:p14="http://schemas.microsoft.com/office/powerpoint/2010/main" val="21672439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036496" cy="6264696"/>
          </a:xfrm>
        </p:spPr>
        <p:txBody>
          <a:bodyPr/>
          <a:lstStyle/>
          <a:p>
            <a:pPr algn="ctr">
              <a:lnSpc>
                <a:spcPct val="115000"/>
              </a:lnSpc>
              <a:spcAft>
                <a:spcPts val="1000"/>
              </a:spcAft>
            </a:pPr>
            <a:r>
              <a:rPr lang="ru-RU" sz="3200" b="1" dirty="0" smtClean="0">
                <a:solidFill>
                  <a:srgbClr val="00CC00"/>
                </a:solidFill>
                <a:latin typeface="Times New Roman"/>
                <a:ea typeface="Times New Roman"/>
                <a:cs typeface="Times New Roman"/>
              </a:rPr>
              <a:t>МЕТОДЫ ФОРМИРОВАНИЯ НАВЫКОВ БЕЗОПАСНОГО ПОВЕДЕНИЯ</a:t>
            </a:r>
            <a:br>
              <a:rPr lang="ru-RU" sz="3200" b="1" dirty="0" smtClean="0">
                <a:solidFill>
                  <a:srgbClr val="00CC00"/>
                </a:solidFill>
                <a:latin typeface="Times New Roman"/>
                <a:ea typeface="Times New Roman"/>
                <a:cs typeface="Times New Roman"/>
              </a:rPr>
            </a:br>
            <a:r>
              <a:rPr lang="ru-RU" sz="3200" b="1" dirty="0" smtClean="0">
                <a:solidFill>
                  <a:srgbClr val="00CC00"/>
                </a:solidFill>
                <a:latin typeface="Times New Roman"/>
                <a:ea typeface="Times New Roman"/>
                <a:cs typeface="Times New Roman"/>
              </a:rPr>
              <a:t/>
            </a:r>
            <a:br>
              <a:rPr lang="ru-RU" sz="3200" b="1" dirty="0" smtClean="0">
                <a:solidFill>
                  <a:srgbClr val="00CC00"/>
                </a:solidFill>
                <a:latin typeface="Times New Roman"/>
                <a:ea typeface="Times New Roman"/>
                <a:cs typeface="Times New Roman"/>
              </a:rPr>
            </a:br>
            <a:r>
              <a:rPr lang="ru-RU" sz="1800" b="1" i="1" u="sng" dirty="0" smtClean="0">
                <a:solidFill>
                  <a:srgbClr val="FF0000"/>
                </a:solidFill>
                <a:latin typeface="Times New Roman"/>
                <a:ea typeface="Times New Roman"/>
                <a:cs typeface="Times New Roman"/>
              </a:rPr>
              <a:t>Уважаемые </a:t>
            </a:r>
            <a:r>
              <a:rPr lang="ru-RU" sz="1800" b="1" i="1" u="sng" dirty="0">
                <a:solidFill>
                  <a:srgbClr val="FF0000"/>
                </a:solidFill>
                <a:latin typeface="Times New Roman"/>
                <a:ea typeface="Times New Roman"/>
                <a:cs typeface="Times New Roman"/>
              </a:rPr>
              <a:t>папы и мамы</a:t>
            </a:r>
            <a:r>
              <a:rPr lang="ru-RU" sz="1800" b="1" i="1" u="sng" dirty="0" smtClean="0">
                <a:solidFill>
                  <a:srgbClr val="FF0000"/>
                </a:solidFill>
                <a:latin typeface="Times New Roman"/>
                <a:ea typeface="Times New Roman"/>
                <a:cs typeface="Times New Roman"/>
              </a:rPr>
              <a:t>!</a:t>
            </a:r>
            <a:br>
              <a:rPr lang="ru-RU" sz="1800" b="1" i="1" u="sng" dirty="0" smtClean="0">
                <a:solidFill>
                  <a:srgbClr val="FF0000"/>
                </a:solidFill>
                <a:latin typeface="Times New Roman"/>
                <a:ea typeface="Times New Roman"/>
                <a:cs typeface="Times New Roman"/>
              </a:rPr>
            </a:br>
            <a:r>
              <a:rPr lang="ru-RU" sz="1800" dirty="0">
                <a:latin typeface="Calibri"/>
                <a:ea typeface="Calibri"/>
                <a:cs typeface="Times New Roman"/>
              </a:rPr>
              <a:t/>
            </a:r>
            <a:br>
              <a:rPr lang="ru-RU" sz="1800" dirty="0">
                <a:latin typeface="Calibri"/>
                <a:ea typeface="Calibri"/>
                <a:cs typeface="Times New Roman"/>
              </a:rPr>
            </a:br>
            <a:r>
              <a:rPr lang="ru-RU" sz="1800" b="1" i="1" dirty="0">
                <a:solidFill>
                  <a:srgbClr val="FF0000"/>
                </a:solidFill>
                <a:latin typeface="Times New Roman"/>
                <a:ea typeface="Times New Roman"/>
                <a:cs typeface="Times New Roman"/>
              </a:rPr>
              <a:t>       Учите детей безопасному поведению на дороге своим примером! Ситуация на дорогах напряженная и опасная. Необходимо помнить, что Ваше поведение на дороге, беседы, просто упоминания о безопасном поведении на дороге должны быть не от случая к случаю, а </a:t>
            </a:r>
            <a:r>
              <a:rPr lang="ru-RU" sz="1800" b="1" i="1" u="sng" dirty="0">
                <a:solidFill>
                  <a:srgbClr val="FF0000"/>
                </a:solidFill>
                <a:latin typeface="Times New Roman"/>
                <a:ea typeface="Times New Roman"/>
                <a:cs typeface="Times New Roman"/>
              </a:rPr>
              <a:t>постоянными</a:t>
            </a:r>
            <a:r>
              <a:rPr lang="ru-RU" sz="1800" b="1" i="1" dirty="0" smtClean="0">
                <a:solidFill>
                  <a:srgbClr val="FF0000"/>
                </a:solidFill>
                <a:latin typeface="Times New Roman"/>
                <a:ea typeface="Times New Roman"/>
                <a:cs typeface="Times New Roman"/>
              </a:rPr>
              <a:t>.</a:t>
            </a:r>
            <a:br>
              <a:rPr lang="ru-RU" sz="1800" b="1" i="1" dirty="0" smtClean="0">
                <a:solidFill>
                  <a:srgbClr val="FF0000"/>
                </a:solidFill>
                <a:latin typeface="Times New Roman"/>
                <a:ea typeface="Times New Roman"/>
                <a:cs typeface="Times New Roman"/>
              </a:rPr>
            </a:br>
            <a:r>
              <a:rPr lang="ru-RU" sz="2400" dirty="0">
                <a:latin typeface="Calibri"/>
                <a:ea typeface="Calibri"/>
                <a:cs typeface="Times New Roman"/>
              </a:rPr>
              <a:t/>
            </a:r>
            <a:br>
              <a:rPr lang="ru-RU" sz="2400" dirty="0">
                <a:latin typeface="Calibri"/>
                <a:ea typeface="Calibri"/>
                <a:cs typeface="Times New Roman"/>
              </a:rPr>
            </a:br>
            <a:r>
              <a:rPr lang="ru-RU" sz="3200" b="1" dirty="0" smtClean="0">
                <a:solidFill>
                  <a:srgbClr val="00CC00"/>
                </a:solidFill>
                <a:latin typeface="Times New Roman"/>
                <a:ea typeface="Times New Roman"/>
                <a:cs typeface="Times New Roman"/>
              </a:rPr>
              <a:t/>
            </a:r>
            <a:br>
              <a:rPr lang="ru-RU" sz="3200" b="1" dirty="0" smtClean="0">
                <a:solidFill>
                  <a:srgbClr val="00CC00"/>
                </a:solidFill>
                <a:latin typeface="Times New Roman"/>
                <a:ea typeface="Times New Roman"/>
                <a:cs typeface="Times New Roman"/>
              </a:rPr>
            </a:br>
            <a:r>
              <a:rPr lang="ru-RU" sz="3200" b="1" dirty="0" smtClean="0">
                <a:solidFill>
                  <a:srgbClr val="00CC00"/>
                </a:solidFill>
                <a:latin typeface="Times New Roman"/>
                <a:ea typeface="Times New Roman"/>
                <a:cs typeface="Times New Roman"/>
              </a:rPr>
              <a:t/>
            </a:r>
            <a:br>
              <a:rPr lang="ru-RU" sz="3200" b="1" dirty="0" smtClean="0">
                <a:solidFill>
                  <a:srgbClr val="00CC00"/>
                </a:solidFill>
                <a:latin typeface="Times New Roman"/>
                <a:ea typeface="Times New Roman"/>
                <a:cs typeface="Times New Roman"/>
              </a:rPr>
            </a:br>
            <a:r>
              <a:rPr lang="ru-RU" sz="1600" dirty="0" smtClean="0">
                <a:latin typeface="Calibri"/>
                <a:ea typeface="Calibri"/>
                <a:cs typeface="Times New Roman"/>
              </a:rPr>
              <a:t/>
            </a:r>
            <a:br>
              <a:rPr lang="ru-RU" sz="1600" dirty="0" smtClean="0">
                <a:latin typeface="Calibri"/>
                <a:ea typeface="Calibri"/>
                <a:cs typeface="Times New Roman"/>
              </a:rPr>
            </a:br>
            <a:endParaRPr lang="ru-RU"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482689"/>
            <a:ext cx="8481929" cy="14718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8938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036496" cy="6394722"/>
          </a:xfrm>
        </p:spPr>
        <p:txBody>
          <a:bodyPr/>
          <a:lstStyle/>
          <a:p>
            <a:pPr>
              <a:lnSpc>
                <a:spcPct val="115000"/>
              </a:lnSpc>
              <a:spcAft>
                <a:spcPts val="1000"/>
              </a:spcAft>
            </a:pPr>
            <a:r>
              <a:rPr lang="ru-RU" sz="2000" b="1" dirty="0">
                <a:solidFill>
                  <a:srgbClr val="00CC00"/>
                </a:solidFill>
                <a:latin typeface="Times New Roman"/>
                <a:ea typeface="Times New Roman"/>
                <a:cs typeface="Times New Roman"/>
              </a:rPr>
              <a:t>1</a:t>
            </a:r>
            <a:r>
              <a:rPr lang="ru-RU" sz="2000" b="1" dirty="0" smtClean="0">
                <a:solidFill>
                  <a:srgbClr val="00CC00"/>
                </a:solidFill>
                <a:latin typeface="Times New Roman"/>
                <a:ea typeface="Times New Roman"/>
                <a:cs typeface="Times New Roman"/>
              </a:rPr>
              <a:t>. </a:t>
            </a:r>
            <a:r>
              <a:rPr lang="ru-RU" sz="2000" b="1" u="sng" dirty="0" smtClean="0">
                <a:solidFill>
                  <a:srgbClr val="FFFF00"/>
                </a:solidFill>
                <a:latin typeface="Times New Roman"/>
                <a:ea typeface="Times New Roman"/>
                <a:cs typeface="Times New Roman"/>
              </a:rPr>
              <a:t>Никогда</a:t>
            </a:r>
            <a:r>
              <a:rPr lang="ru-RU" sz="2000" b="1" dirty="0" smtClean="0">
                <a:solidFill>
                  <a:srgbClr val="00CC00"/>
                </a:solidFill>
                <a:latin typeface="Times New Roman"/>
                <a:ea typeface="Times New Roman"/>
                <a:cs typeface="Times New Roman"/>
              </a:rPr>
              <a:t> </a:t>
            </a:r>
            <a:r>
              <a:rPr lang="ru-RU" sz="2000" b="1" dirty="0">
                <a:solidFill>
                  <a:srgbClr val="00CC00"/>
                </a:solidFill>
                <a:latin typeface="Times New Roman"/>
                <a:ea typeface="Times New Roman"/>
                <a:cs typeface="Times New Roman"/>
              </a:rPr>
              <a:t>не спешите на проезжей части, переходите дорогу только   размеренным шагом</a:t>
            </a:r>
            <a:r>
              <a:rPr lang="ru-RU" sz="2000" b="1" dirty="0" smtClean="0">
                <a:solidFill>
                  <a:srgbClr val="00CC00"/>
                </a:solidFill>
                <a:latin typeface="Times New Roman"/>
                <a:ea typeface="Times New Roman"/>
                <a:cs typeface="Times New Roman"/>
              </a:rPr>
              <a:t>.</a:t>
            </a:r>
            <a:br>
              <a:rPr lang="ru-RU" sz="2000" b="1" dirty="0" smtClean="0">
                <a:solidFill>
                  <a:srgbClr val="00CC00"/>
                </a:solidFill>
                <a:latin typeface="Times New Roman"/>
                <a:ea typeface="Times New Roman"/>
                <a:cs typeface="Times New Roman"/>
              </a:rPr>
            </a:br>
            <a:r>
              <a:rPr lang="ru-RU" sz="2000" dirty="0">
                <a:latin typeface="Calibri"/>
                <a:ea typeface="Calibri"/>
                <a:cs typeface="Times New Roman"/>
              </a:rPr>
              <a:t/>
            </a:r>
            <a:br>
              <a:rPr lang="ru-RU" sz="2000" dirty="0">
                <a:latin typeface="Calibri"/>
                <a:ea typeface="Calibri"/>
                <a:cs typeface="Times New Roman"/>
              </a:rPr>
            </a:br>
            <a:r>
              <a:rPr lang="ru-RU" sz="2000" b="1" dirty="0">
                <a:solidFill>
                  <a:srgbClr val="00CC00"/>
                </a:solidFill>
                <a:latin typeface="Times New Roman"/>
                <a:ea typeface="Times New Roman"/>
                <a:cs typeface="Times New Roman"/>
              </a:rPr>
              <a:t>2</a:t>
            </a:r>
            <a:r>
              <a:rPr lang="ru-RU" sz="2000" b="1" dirty="0" smtClean="0">
                <a:solidFill>
                  <a:srgbClr val="00CC00"/>
                </a:solidFill>
                <a:latin typeface="Times New Roman"/>
                <a:ea typeface="Times New Roman"/>
                <a:cs typeface="Times New Roman"/>
              </a:rPr>
              <a:t>. </a:t>
            </a:r>
            <a:r>
              <a:rPr lang="ru-RU" sz="2000" b="1" u="sng" dirty="0" smtClean="0">
                <a:solidFill>
                  <a:srgbClr val="FFFF00"/>
                </a:solidFill>
                <a:latin typeface="Times New Roman"/>
                <a:ea typeface="Times New Roman"/>
                <a:cs typeface="Times New Roman"/>
              </a:rPr>
              <a:t>Не </a:t>
            </a:r>
            <a:r>
              <a:rPr lang="ru-RU" sz="2000" b="1" u="sng" dirty="0">
                <a:solidFill>
                  <a:srgbClr val="FFFF00"/>
                </a:solidFill>
                <a:latin typeface="Times New Roman"/>
                <a:ea typeface="Times New Roman"/>
                <a:cs typeface="Times New Roman"/>
              </a:rPr>
              <a:t>разговаривайте </a:t>
            </a:r>
            <a:r>
              <a:rPr lang="ru-RU" sz="2000" b="1" dirty="0">
                <a:solidFill>
                  <a:srgbClr val="00CC00"/>
                </a:solidFill>
                <a:latin typeface="Times New Roman"/>
                <a:ea typeface="Times New Roman"/>
                <a:cs typeface="Times New Roman"/>
              </a:rPr>
              <a:t>при переходе дороги, как бы интересна не была тема беседы, тогда ребенок поймет, что нельзя отвлекаться при маневре перехода</a:t>
            </a:r>
            <a:r>
              <a:rPr lang="ru-RU" sz="2000" b="1" dirty="0" smtClean="0">
                <a:solidFill>
                  <a:srgbClr val="00CC00"/>
                </a:solidFill>
                <a:latin typeface="Times New Roman"/>
                <a:ea typeface="Times New Roman"/>
                <a:cs typeface="Times New Roman"/>
              </a:rPr>
              <a:t>.</a:t>
            </a:r>
            <a:br>
              <a:rPr lang="ru-RU" sz="2000" b="1" dirty="0" smtClean="0">
                <a:solidFill>
                  <a:srgbClr val="00CC00"/>
                </a:solidFill>
                <a:latin typeface="Times New Roman"/>
                <a:ea typeface="Times New Roman"/>
                <a:cs typeface="Times New Roman"/>
              </a:rPr>
            </a:br>
            <a:r>
              <a:rPr lang="ru-RU" sz="2000" dirty="0">
                <a:latin typeface="Calibri"/>
                <a:ea typeface="Calibri"/>
                <a:cs typeface="Times New Roman"/>
              </a:rPr>
              <a:t/>
            </a:r>
            <a:br>
              <a:rPr lang="ru-RU" sz="2000" dirty="0">
                <a:latin typeface="Calibri"/>
                <a:ea typeface="Calibri"/>
                <a:cs typeface="Times New Roman"/>
              </a:rPr>
            </a:br>
            <a:r>
              <a:rPr lang="ru-RU" sz="2000" b="1" dirty="0">
                <a:solidFill>
                  <a:srgbClr val="00CC00"/>
                </a:solidFill>
                <a:latin typeface="Times New Roman"/>
                <a:ea typeface="Times New Roman"/>
                <a:cs typeface="Times New Roman"/>
              </a:rPr>
              <a:t>3</a:t>
            </a:r>
            <a:r>
              <a:rPr lang="ru-RU" sz="2000" b="1" dirty="0" smtClean="0">
                <a:solidFill>
                  <a:srgbClr val="00CC00"/>
                </a:solidFill>
                <a:latin typeface="Times New Roman"/>
                <a:ea typeface="Times New Roman"/>
                <a:cs typeface="Times New Roman"/>
              </a:rPr>
              <a:t>. </a:t>
            </a:r>
            <a:r>
              <a:rPr lang="ru-RU" sz="2000" b="1" u="sng" dirty="0" smtClean="0">
                <a:solidFill>
                  <a:srgbClr val="FFFF00"/>
                </a:solidFill>
                <a:latin typeface="Times New Roman"/>
                <a:ea typeface="Times New Roman"/>
                <a:cs typeface="Times New Roman"/>
              </a:rPr>
              <a:t>Никогда</a:t>
            </a:r>
            <a:r>
              <a:rPr lang="ru-RU" sz="2000" b="1" dirty="0" smtClean="0">
                <a:solidFill>
                  <a:srgbClr val="00CC00"/>
                </a:solidFill>
                <a:latin typeface="Times New Roman"/>
                <a:ea typeface="Times New Roman"/>
                <a:cs typeface="Times New Roman"/>
              </a:rPr>
              <a:t> </a:t>
            </a:r>
            <a:r>
              <a:rPr lang="ru-RU" sz="2000" b="1" dirty="0">
                <a:solidFill>
                  <a:srgbClr val="00CC00"/>
                </a:solidFill>
                <a:latin typeface="Times New Roman"/>
                <a:ea typeface="Times New Roman"/>
                <a:cs typeface="Times New Roman"/>
              </a:rPr>
              <a:t>не переходите дорогу наискосок, не говоря уже о перекрестках. Покажите, что правильный и соответственно безопасный переход - только строго поперек дороги.</a:t>
            </a:r>
            <a:r>
              <a:rPr lang="ru-RU" sz="2000" dirty="0">
                <a:latin typeface="Calibri"/>
                <a:ea typeface="Calibri"/>
                <a:cs typeface="Times New Roman"/>
              </a:rPr>
              <a:t/>
            </a:r>
            <a:br>
              <a:rPr lang="ru-RU" sz="2000" dirty="0">
                <a:latin typeface="Calibri"/>
                <a:ea typeface="Calibri"/>
                <a:cs typeface="Times New Roman"/>
              </a:rPr>
            </a:br>
            <a:r>
              <a:rPr lang="ru-RU" sz="2000" b="1" dirty="0">
                <a:solidFill>
                  <a:srgbClr val="00CC00"/>
                </a:solidFill>
                <a:latin typeface="Times New Roman"/>
                <a:ea typeface="Times New Roman"/>
                <a:cs typeface="Times New Roman"/>
              </a:rPr>
              <a:t>4</a:t>
            </a:r>
            <a:r>
              <a:rPr lang="ru-RU" sz="2000" b="1" dirty="0" smtClean="0">
                <a:solidFill>
                  <a:srgbClr val="00CC00"/>
                </a:solidFill>
                <a:latin typeface="Times New Roman"/>
                <a:ea typeface="Times New Roman"/>
                <a:cs typeface="Times New Roman"/>
              </a:rPr>
              <a:t>. </a:t>
            </a:r>
            <a:r>
              <a:rPr lang="ru-RU" sz="2000" b="1" u="sng" dirty="0" smtClean="0">
                <a:solidFill>
                  <a:srgbClr val="FFFF00"/>
                </a:solidFill>
                <a:latin typeface="Times New Roman"/>
                <a:ea typeface="Times New Roman"/>
                <a:cs typeface="Times New Roman"/>
              </a:rPr>
              <a:t>Не </a:t>
            </a:r>
            <a:r>
              <a:rPr lang="ru-RU" sz="2000" b="1" u="sng" dirty="0">
                <a:solidFill>
                  <a:srgbClr val="FFFF00"/>
                </a:solidFill>
                <a:latin typeface="Times New Roman"/>
                <a:ea typeface="Times New Roman"/>
                <a:cs typeface="Times New Roman"/>
              </a:rPr>
              <a:t>переходите </a:t>
            </a:r>
            <a:r>
              <a:rPr lang="ru-RU" sz="2000" b="1" dirty="0">
                <a:solidFill>
                  <a:srgbClr val="00CC00"/>
                </a:solidFill>
                <a:latin typeface="Times New Roman"/>
                <a:ea typeface="Times New Roman"/>
                <a:cs typeface="Times New Roman"/>
              </a:rPr>
              <a:t>дорогу на красный или желтый сигнал светофора, как бы Вы не спешили. Это не только разовая опасность. Без Вас он сделает тоже самое</a:t>
            </a:r>
            <a:r>
              <a:rPr lang="ru-RU" sz="2000" b="1" dirty="0" smtClean="0">
                <a:solidFill>
                  <a:srgbClr val="00CC00"/>
                </a:solidFill>
                <a:latin typeface="Times New Roman"/>
                <a:ea typeface="Times New Roman"/>
                <a:cs typeface="Times New Roman"/>
              </a:rPr>
              <a:t>.</a:t>
            </a:r>
            <a:br>
              <a:rPr lang="ru-RU" sz="2000" b="1" dirty="0" smtClean="0">
                <a:solidFill>
                  <a:srgbClr val="00CC00"/>
                </a:solidFill>
                <a:latin typeface="Times New Roman"/>
                <a:ea typeface="Times New Roman"/>
                <a:cs typeface="Times New Roman"/>
              </a:rPr>
            </a:br>
            <a:r>
              <a:rPr lang="ru-RU" sz="2000" dirty="0" smtClean="0">
                <a:latin typeface="Calibri"/>
                <a:ea typeface="Times New Roman"/>
                <a:cs typeface="Times New Roman"/>
              </a:rPr>
              <a:t/>
            </a:r>
            <a:br>
              <a:rPr lang="ru-RU" sz="2000" dirty="0" smtClean="0">
                <a:latin typeface="Calibri"/>
                <a:ea typeface="Times New Roman"/>
                <a:cs typeface="Times New Roman"/>
              </a:rPr>
            </a:br>
            <a:r>
              <a:rPr lang="ru-RU" sz="2000" b="1" dirty="0" smtClean="0">
                <a:solidFill>
                  <a:srgbClr val="00CC00"/>
                </a:solidFill>
                <a:latin typeface="Times New Roman"/>
                <a:ea typeface="Times New Roman"/>
                <a:cs typeface="Times New Roman"/>
              </a:rPr>
              <a:t>5. </a:t>
            </a:r>
            <a:r>
              <a:rPr lang="ru-RU" sz="2000" b="1" u="sng" dirty="0" smtClean="0">
                <a:solidFill>
                  <a:srgbClr val="FFFF00"/>
                </a:solidFill>
                <a:latin typeface="Times New Roman"/>
                <a:ea typeface="Times New Roman"/>
                <a:cs typeface="Times New Roman"/>
              </a:rPr>
              <a:t>Приучитесь</a:t>
            </a:r>
            <a:r>
              <a:rPr lang="ru-RU" sz="2000" b="1" dirty="0" smtClean="0">
                <a:solidFill>
                  <a:srgbClr val="00CC00"/>
                </a:solidFill>
                <a:latin typeface="Times New Roman"/>
                <a:ea typeface="Times New Roman"/>
                <a:cs typeface="Times New Roman"/>
              </a:rPr>
              <a:t> </a:t>
            </a:r>
            <a:r>
              <a:rPr lang="ru-RU" sz="2000" b="1" dirty="0">
                <a:solidFill>
                  <a:srgbClr val="00CC00"/>
                </a:solidFill>
                <a:latin typeface="Times New Roman"/>
                <a:ea typeface="Times New Roman"/>
                <a:cs typeface="Times New Roman"/>
              </a:rPr>
              <a:t>сами и приучите детей переходить дорогу не там, где Вам надо, а там, где есть переходы.</a:t>
            </a:r>
            <a:r>
              <a:rPr lang="ru-RU" sz="2000" dirty="0">
                <a:latin typeface="Calibri"/>
                <a:ea typeface="Calibri"/>
                <a:cs typeface="Times New Roman"/>
              </a:rPr>
              <a:t/>
            </a:r>
            <a:br>
              <a:rPr lang="ru-RU" sz="2000" dirty="0">
                <a:latin typeface="Calibri"/>
                <a:ea typeface="Calibri"/>
                <a:cs typeface="Times New Roman"/>
              </a:rPr>
            </a:br>
            <a:endParaRPr lang="ru-RU" sz="2000" dirty="0"/>
          </a:p>
        </p:txBody>
      </p:sp>
    </p:spTree>
    <p:extLst>
      <p:ext uri="{BB962C8B-B14F-4D97-AF65-F5344CB8AC3E}">
        <p14:creationId xmlns:p14="http://schemas.microsoft.com/office/powerpoint/2010/main" val="1646928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274638"/>
            <a:ext cx="9144000" cy="6898778"/>
          </a:xfrm>
        </p:spPr>
        <p:txBody>
          <a:bodyPr/>
          <a:lstStyle/>
          <a:p>
            <a:pPr>
              <a:lnSpc>
                <a:spcPct val="115000"/>
              </a:lnSpc>
              <a:spcAft>
                <a:spcPts val="1000"/>
              </a:spcAft>
            </a:pPr>
            <a:r>
              <a:rPr lang="ru-RU" sz="2000" b="1" dirty="0">
                <a:solidFill>
                  <a:srgbClr val="00CC00"/>
                </a:solidFill>
                <a:latin typeface="Times New Roman"/>
                <a:ea typeface="Times New Roman"/>
                <a:cs typeface="Times New Roman"/>
              </a:rPr>
              <a:t>6</a:t>
            </a:r>
            <a:r>
              <a:rPr lang="ru-RU" sz="2000" b="1" u="sng" dirty="0" smtClean="0">
                <a:solidFill>
                  <a:srgbClr val="FFFF00"/>
                </a:solidFill>
                <a:latin typeface="Times New Roman"/>
                <a:ea typeface="Times New Roman"/>
                <a:cs typeface="Times New Roman"/>
              </a:rPr>
              <a:t>. При </a:t>
            </a:r>
            <a:r>
              <a:rPr lang="ru-RU" sz="2000" b="1" u="sng" dirty="0">
                <a:solidFill>
                  <a:srgbClr val="FFFF00"/>
                </a:solidFill>
                <a:latin typeface="Times New Roman"/>
                <a:ea typeface="Times New Roman"/>
                <a:cs typeface="Times New Roman"/>
              </a:rPr>
              <a:t>выходе </a:t>
            </a:r>
            <a:r>
              <a:rPr lang="ru-RU" sz="2000" b="1" dirty="0">
                <a:solidFill>
                  <a:srgbClr val="00CC00"/>
                </a:solidFill>
                <a:latin typeface="Times New Roman"/>
                <a:ea typeface="Times New Roman"/>
                <a:cs typeface="Times New Roman"/>
              </a:rPr>
              <a:t>из автобуса, трамвая, такси, помните, что вы должны сделать это первыми, чтобы проконтролировать дальнейшее передвижение ваших детей.</a:t>
            </a:r>
            <a:r>
              <a:rPr lang="ru-RU" sz="2000" dirty="0">
                <a:latin typeface="Calibri"/>
                <a:ea typeface="Calibri"/>
                <a:cs typeface="Times New Roman"/>
              </a:rPr>
              <a:t/>
            </a:r>
            <a:br>
              <a:rPr lang="ru-RU" sz="2000" dirty="0">
                <a:latin typeface="Calibri"/>
                <a:ea typeface="Calibri"/>
                <a:cs typeface="Times New Roman"/>
              </a:rPr>
            </a:br>
            <a:r>
              <a:rPr lang="ru-RU" sz="2000" b="1" dirty="0">
                <a:solidFill>
                  <a:srgbClr val="00CC00"/>
                </a:solidFill>
                <a:latin typeface="Times New Roman"/>
                <a:ea typeface="Times New Roman"/>
                <a:cs typeface="Times New Roman"/>
              </a:rPr>
              <a:t>7</a:t>
            </a:r>
            <a:r>
              <a:rPr lang="ru-RU" sz="2000" b="1" u="sng" dirty="0" smtClean="0">
                <a:solidFill>
                  <a:srgbClr val="00CC00"/>
                </a:solidFill>
                <a:latin typeface="Times New Roman"/>
                <a:ea typeface="Times New Roman"/>
                <a:cs typeface="Times New Roman"/>
              </a:rPr>
              <a:t>. </a:t>
            </a:r>
            <a:r>
              <a:rPr lang="ru-RU" sz="2000" b="1" u="sng" dirty="0" smtClean="0">
                <a:solidFill>
                  <a:srgbClr val="FFFF00"/>
                </a:solidFill>
                <a:latin typeface="Times New Roman"/>
                <a:ea typeface="Times New Roman"/>
                <a:cs typeface="Times New Roman"/>
              </a:rPr>
              <a:t>Постоянно</a:t>
            </a:r>
            <a:r>
              <a:rPr lang="ru-RU" sz="2000" b="1" u="sng" dirty="0" smtClean="0">
                <a:solidFill>
                  <a:srgbClr val="00CC00"/>
                </a:solidFill>
                <a:latin typeface="Times New Roman"/>
                <a:ea typeface="Times New Roman"/>
                <a:cs typeface="Times New Roman"/>
              </a:rPr>
              <a:t> </a:t>
            </a:r>
            <a:r>
              <a:rPr lang="ru-RU" sz="2000" b="1" dirty="0">
                <a:solidFill>
                  <a:srgbClr val="00CC00"/>
                </a:solidFill>
                <a:latin typeface="Times New Roman"/>
                <a:ea typeface="Times New Roman"/>
                <a:cs typeface="Times New Roman"/>
              </a:rPr>
              <a:t>обсуждайте с ребенком возникающие ситуации на дорогах, указывая на явную или скрытую опасность.</a:t>
            </a:r>
            <a:r>
              <a:rPr lang="ru-RU" sz="2000" dirty="0">
                <a:latin typeface="Calibri"/>
                <a:ea typeface="Calibri"/>
                <a:cs typeface="Times New Roman"/>
              </a:rPr>
              <a:t/>
            </a:r>
            <a:br>
              <a:rPr lang="ru-RU" sz="2000" dirty="0">
                <a:latin typeface="Calibri"/>
                <a:ea typeface="Calibri"/>
                <a:cs typeface="Times New Roman"/>
              </a:rPr>
            </a:br>
            <a:r>
              <a:rPr lang="ru-RU" sz="2000" b="1" dirty="0">
                <a:solidFill>
                  <a:srgbClr val="00CC00"/>
                </a:solidFill>
                <a:latin typeface="Times New Roman"/>
                <a:ea typeface="Times New Roman"/>
                <a:cs typeface="Times New Roman"/>
              </a:rPr>
              <a:t>8</a:t>
            </a:r>
            <a:r>
              <a:rPr lang="ru-RU" sz="2000" b="1" u="sng" dirty="0" smtClean="0">
                <a:solidFill>
                  <a:srgbClr val="00CC00"/>
                </a:solidFill>
                <a:latin typeface="Times New Roman"/>
                <a:ea typeface="Times New Roman"/>
                <a:cs typeface="Times New Roman"/>
              </a:rPr>
              <a:t>. </a:t>
            </a:r>
            <a:r>
              <a:rPr lang="ru-RU" sz="2000" b="1" u="sng" dirty="0" smtClean="0">
                <a:solidFill>
                  <a:srgbClr val="FFFF00"/>
                </a:solidFill>
                <a:latin typeface="Times New Roman"/>
                <a:ea typeface="Times New Roman"/>
                <a:cs typeface="Times New Roman"/>
              </a:rPr>
              <a:t>Особенно</a:t>
            </a:r>
            <a:r>
              <a:rPr lang="ru-RU" sz="2000" b="1" u="sng" dirty="0" smtClean="0">
                <a:solidFill>
                  <a:srgbClr val="00CC00"/>
                </a:solidFill>
                <a:latin typeface="Times New Roman"/>
                <a:ea typeface="Times New Roman"/>
                <a:cs typeface="Times New Roman"/>
              </a:rPr>
              <a:t> </a:t>
            </a:r>
            <a:r>
              <a:rPr lang="ru-RU" sz="2000" b="1" dirty="0">
                <a:solidFill>
                  <a:srgbClr val="00CC00"/>
                </a:solidFill>
                <a:latin typeface="Times New Roman"/>
                <a:ea typeface="Times New Roman"/>
                <a:cs typeface="Times New Roman"/>
              </a:rPr>
              <a:t>обращайте внимание на двигательную память детей: остановка перед переходом, поворот головы налево, направо для оценки ситуации на дороге; все должно быть зафиксировано ребенком, чтобы он, в случае необходимости мог скопировать Ваше поведение. Сформируйте обязательно твердый навык - сделал первый шаг на проезжую часть, поверни голову и осмотри дорогу в обоих направлениях.</a:t>
            </a:r>
            <a:r>
              <a:rPr lang="ru-RU" sz="2000" dirty="0">
                <a:latin typeface="Calibri"/>
                <a:ea typeface="Calibri"/>
                <a:cs typeface="Times New Roman"/>
              </a:rPr>
              <a:t/>
            </a:r>
            <a:br>
              <a:rPr lang="ru-RU" sz="2000" dirty="0">
                <a:latin typeface="Calibri"/>
                <a:ea typeface="Calibri"/>
                <a:cs typeface="Times New Roman"/>
              </a:rPr>
            </a:br>
            <a:r>
              <a:rPr lang="ru-RU" sz="2000" b="1" dirty="0">
                <a:solidFill>
                  <a:srgbClr val="00CC00"/>
                </a:solidFill>
                <a:latin typeface="Times New Roman"/>
                <a:ea typeface="Times New Roman"/>
                <a:cs typeface="Times New Roman"/>
              </a:rPr>
              <a:t>9</a:t>
            </a:r>
            <a:r>
              <a:rPr lang="ru-RU" sz="2000" b="1" dirty="0" smtClean="0">
                <a:solidFill>
                  <a:srgbClr val="00CC00"/>
                </a:solidFill>
                <a:latin typeface="Times New Roman"/>
                <a:ea typeface="Times New Roman"/>
                <a:cs typeface="Times New Roman"/>
              </a:rPr>
              <a:t>. </a:t>
            </a:r>
            <a:r>
              <a:rPr lang="ru-RU" sz="2000" b="1" u="sng" dirty="0" smtClean="0">
                <a:solidFill>
                  <a:srgbClr val="FFFF00"/>
                </a:solidFill>
                <a:latin typeface="Times New Roman"/>
                <a:ea typeface="Times New Roman"/>
                <a:cs typeface="Times New Roman"/>
              </a:rPr>
              <a:t>Никогда</a:t>
            </a:r>
            <a:r>
              <a:rPr lang="ru-RU" sz="2000" b="1" dirty="0" smtClean="0">
                <a:solidFill>
                  <a:srgbClr val="00CC00"/>
                </a:solidFill>
                <a:latin typeface="Times New Roman"/>
                <a:ea typeface="Times New Roman"/>
                <a:cs typeface="Times New Roman"/>
              </a:rPr>
              <a:t> </a:t>
            </a:r>
            <a:r>
              <a:rPr lang="ru-RU" sz="2000" b="1" dirty="0">
                <a:solidFill>
                  <a:srgbClr val="00CC00"/>
                </a:solidFill>
                <a:latin typeface="Times New Roman"/>
                <a:ea typeface="Times New Roman"/>
                <a:cs typeface="Times New Roman"/>
              </a:rPr>
              <a:t>не выходите на дорогу из прикрытия в виде машины или кустарника, тем самым, показывая плохую привычку неожиданно появляться на проезжей части.</a:t>
            </a:r>
            <a:r>
              <a:rPr lang="ru-RU" sz="2000" dirty="0">
                <a:latin typeface="Calibri"/>
                <a:ea typeface="Calibri"/>
                <a:cs typeface="Times New Roman"/>
              </a:rPr>
              <a:t/>
            </a:r>
            <a:br>
              <a:rPr lang="ru-RU" sz="2000" dirty="0">
                <a:latin typeface="Calibri"/>
                <a:ea typeface="Calibri"/>
                <a:cs typeface="Times New Roman"/>
              </a:rPr>
            </a:br>
            <a:endParaRPr lang="ru-RU" sz="2000" dirty="0"/>
          </a:p>
        </p:txBody>
      </p:sp>
    </p:spTree>
    <p:extLst>
      <p:ext uri="{BB962C8B-B14F-4D97-AF65-F5344CB8AC3E}">
        <p14:creationId xmlns:p14="http://schemas.microsoft.com/office/powerpoint/2010/main" val="1961101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274638"/>
            <a:ext cx="8928992" cy="5962674"/>
          </a:xfrm>
        </p:spPr>
        <p:txBody>
          <a:bodyPr/>
          <a:lstStyle/>
          <a:p>
            <a:pPr algn="just">
              <a:lnSpc>
                <a:spcPct val="115000"/>
              </a:lnSpc>
              <a:spcAft>
                <a:spcPts val="0"/>
              </a:spcAft>
            </a:pPr>
            <a:r>
              <a:rPr lang="ru-RU" sz="2000" b="1" dirty="0">
                <a:solidFill>
                  <a:srgbClr val="00CC00"/>
                </a:solidFill>
                <a:latin typeface="Times New Roman"/>
                <a:ea typeface="Times New Roman"/>
                <a:cs typeface="Times New Roman"/>
              </a:rPr>
              <a:t>10. </a:t>
            </a:r>
            <a:r>
              <a:rPr lang="ru-RU" sz="2000" b="1" u="sng" dirty="0">
                <a:solidFill>
                  <a:srgbClr val="FFFF00"/>
                </a:solidFill>
                <a:latin typeface="Times New Roman"/>
                <a:ea typeface="Times New Roman"/>
                <a:cs typeface="Times New Roman"/>
              </a:rPr>
              <a:t>Научите</a:t>
            </a:r>
            <a:r>
              <a:rPr lang="ru-RU" sz="2000" b="1" dirty="0">
                <a:solidFill>
                  <a:srgbClr val="00CC00"/>
                </a:solidFill>
                <a:latin typeface="Times New Roman"/>
                <a:ea typeface="Times New Roman"/>
                <a:cs typeface="Times New Roman"/>
              </a:rPr>
              <a:t> всматриваться вдаль и оценивать скорость приближающихся видов транспорта, для того, чтобы суметь вычислить время, за которое машина или </a:t>
            </a:r>
            <a:r>
              <a:rPr lang="ru-RU" sz="2000" b="1" dirty="0" smtClean="0">
                <a:solidFill>
                  <a:srgbClr val="00CC00"/>
                </a:solidFill>
                <a:latin typeface="Times New Roman"/>
                <a:ea typeface="Times New Roman"/>
                <a:cs typeface="Times New Roman"/>
              </a:rPr>
              <a:t>мотоцикл смогут </a:t>
            </a:r>
            <a:r>
              <a:rPr lang="ru-RU" sz="2000" b="1" dirty="0">
                <a:solidFill>
                  <a:srgbClr val="00CC00"/>
                </a:solidFill>
                <a:latin typeface="Times New Roman"/>
                <a:ea typeface="Times New Roman"/>
                <a:cs typeface="Times New Roman"/>
              </a:rPr>
              <a:t>доехать до Вас</a:t>
            </a:r>
            <a:r>
              <a:rPr lang="ru-RU" sz="2000" b="1" dirty="0" smtClean="0">
                <a:solidFill>
                  <a:srgbClr val="00CC00"/>
                </a:solidFill>
                <a:latin typeface="Times New Roman"/>
                <a:ea typeface="Times New Roman"/>
                <a:cs typeface="Times New Roman"/>
              </a:rPr>
              <a:t>.</a:t>
            </a:r>
            <a:br>
              <a:rPr lang="ru-RU" sz="2000" b="1" dirty="0" smtClean="0">
                <a:solidFill>
                  <a:srgbClr val="00CC00"/>
                </a:solidFill>
                <a:latin typeface="Times New Roman"/>
                <a:ea typeface="Times New Roman"/>
                <a:cs typeface="Times New Roman"/>
              </a:rPr>
            </a:br>
            <a:r>
              <a:rPr lang="ru-RU" sz="2000" dirty="0">
                <a:latin typeface="Calibri"/>
                <a:ea typeface="Calibri"/>
                <a:cs typeface="Times New Roman"/>
              </a:rPr>
              <a:t/>
            </a:r>
            <a:br>
              <a:rPr lang="ru-RU" sz="2000" dirty="0">
                <a:latin typeface="Calibri"/>
                <a:ea typeface="Calibri"/>
                <a:cs typeface="Times New Roman"/>
              </a:rPr>
            </a:br>
            <a:r>
              <a:rPr lang="ru-RU" sz="2000" b="1" dirty="0">
                <a:solidFill>
                  <a:srgbClr val="00CC00"/>
                </a:solidFill>
                <a:latin typeface="Times New Roman"/>
                <a:ea typeface="Times New Roman"/>
                <a:cs typeface="Times New Roman"/>
              </a:rPr>
              <a:t>11. </a:t>
            </a:r>
            <a:r>
              <a:rPr lang="ru-RU" sz="2000" b="1" u="sng" dirty="0">
                <a:solidFill>
                  <a:srgbClr val="FFFF00"/>
                </a:solidFill>
                <a:latin typeface="Times New Roman"/>
                <a:ea typeface="Times New Roman"/>
                <a:cs typeface="Times New Roman"/>
              </a:rPr>
              <a:t>Обращайте</a:t>
            </a:r>
            <a:r>
              <a:rPr lang="ru-RU" sz="2000" b="1" dirty="0">
                <a:solidFill>
                  <a:srgbClr val="00CC00"/>
                </a:solidFill>
                <a:latin typeface="Times New Roman"/>
                <a:ea typeface="Times New Roman"/>
                <a:cs typeface="Times New Roman"/>
              </a:rPr>
              <a:t> внимание на обманчивость пустынных дорог, они не менее опасны, чем оживленные. Не ожидая встретить на ней опасность, человек подвергает свою жизнь еще большей опасности</a:t>
            </a:r>
            <a:r>
              <a:rPr lang="ru-RU" sz="2000" b="1" dirty="0" smtClean="0">
                <a:solidFill>
                  <a:srgbClr val="00CC00"/>
                </a:solidFill>
                <a:latin typeface="Times New Roman"/>
                <a:ea typeface="Times New Roman"/>
                <a:cs typeface="Times New Roman"/>
              </a:rPr>
              <a:t>.</a:t>
            </a:r>
            <a:br>
              <a:rPr lang="ru-RU" sz="2000" b="1" dirty="0" smtClean="0">
                <a:solidFill>
                  <a:srgbClr val="00CC00"/>
                </a:solidFill>
                <a:latin typeface="Times New Roman"/>
                <a:ea typeface="Times New Roman"/>
                <a:cs typeface="Times New Roman"/>
              </a:rPr>
            </a:br>
            <a:r>
              <a:rPr lang="ru-RU" sz="2000" dirty="0">
                <a:latin typeface="Calibri"/>
                <a:ea typeface="Calibri"/>
                <a:cs typeface="Times New Roman"/>
              </a:rPr>
              <a:t/>
            </a:r>
            <a:br>
              <a:rPr lang="ru-RU" sz="2000" dirty="0">
                <a:latin typeface="Calibri"/>
                <a:ea typeface="Calibri"/>
                <a:cs typeface="Times New Roman"/>
              </a:rPr>
            </a:br>
            <a:r>
              <a:rPr lang="ru-RU" sz="2000" b="1" dirty="0">
                <a:solidFill>
                  <a:srgbClr val="00CC00"/>
                </a:solidFill>
                <a:latin typeface="Times New Roman"/>
                <a:ea typeface="Times New Roman"/>
                <a:cs typeface="Times New Roman"/>
              </a:rPr>
              <a:t>12. </a:t>
            </a:r>
            <a:r>
              <a:rPr lang="ru-RU" sz="2000" b="1" u="sng" dirty="0">
                <a:solidFill>
                  <a:srgbClr val="FFFF00"/>
                </a:solidFill>
                <a:latin typeface="Times New Roman"/>
                <a:ea typeface="Times New Roman"/>
                <a:cs typeface="Times New Roman"/>
              </a:rPr>
              <a:t>Особое</a:t>
            </a:r>
            <a:r>
              <a:rPr lang="ru-RU" sz="2000" b="1" dirty="0">
                <a:solidFill>
                  <a:srgbClr val="00CC00"/>
                </a:solidFill>
                <a:latin typeface="Times New Roman"/>
                <a:ea typeface="Times New Roman"/>
                <a:cs typeface="Times New Roman"/>
              </a:rPr>
              <a:t> внимание необходимо уделить детям, имеющим проблемы со зрением. Боковое зрение, играющее огромную роль при переходе улицы, у ребят с ослабленным зрением развито слабее. Приучите их чаще поворачивать голову для оценки ситуации на дороге.</a:t>
            </a:r>
            <a:r>
              <a:rPr lang="ru-RU" sz="2000" dirty="0">
                <a:latin typeface="Calibri"/>
                <a:ea typeface="Calibri"/>
                <a:cs typeface="Times New Roman"/>
              </a:rPr>
              <a:t/>
            </a:r>
            <a:br>
              <a:rPr lang="ru-RU" sz="2000" dirty="0">
                <a:latin typeface="Calibri"/>
                <a:ea typeface="Calibri"/>
                <a:cs typeface="Times New Roman"/>
              </a:rPr>
            </a:br>
            <a:endParaRPr lang="ru-RU" sz="2000" dirty="0"/>
          </a:p>
        </p:txBody>
      </p:sp>
    </p:spTree>
    <p:extLst>
      <p:ext uri="{BB962C8B-B14F-4D97-AF65-F5344CB8AC3E}">
        <p14:creationId xmlns:p14="http://schemas.microsoft.com/office/powerpoint/2010/main" val="4137144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504" y="1988840"/>
            <a:ext cx="9036495" cy="3672408"/>
          </a:xfrm>
        </p:spPr>
        <p:txBody>
          <a:bodyPr/>
          <a:lstStyle/>
          <a:p>
            <a:pPr algn="ctr"/>
            <a:r>
              <a:rPr lang="ru-RU" sz="2400" b="1" dirty="0">
                <a:solidFill>
                  <a:srgbClr val="FFC000"/>
                </a:solidFill>
                <a:latin typeface="Times New Roman"/>
                <a:ea typeface="Times New Roman"/>
              </a:rPr>
              <a:t>ПОМНИТЕ!</a:t>
            </a:r>
            <a:br>
              <a:rPr lang="ru-RU" sz="2400" b="1" dirty="0">
                <a:solidFill>
                  <a:srgbClr val="FFC000"/>
                </a:solidFill>
                <a:latin typeface="Times New Roman"/>
                <a:ea typeface="Times New Roman"/>
              </a:rPr>
            </a:br>
            <a:r>
              <a:rPr lang="ru-RU" sz="2400" b="1" dirty="0" smtClean="0">
                <a:solidFill>
                  <a:srgbClr val="FFC000"/>
                </a:solidFill>
                <a:latin typeface="Times New Roman"/>
                <a:ea typeface="Times New Roman"/>
              </a:rPr>
              <a:t>     </a:t>
            </a:r>
            <a:r>
              <a:rPr lang="ru-RU" sz="2000" b="1" i="1" dirty="0" smtClean="0">
                <a:solidFill>
                  <a:srgbClr val="FF0000"/>
                </a:solidFill>
                <a:latin typeface="Times New Roman"/>
                <a:ea typeface="Times New Roman"/>
              </a:rPr>
              <a:t>Ребенок </a:t>
            </a:r>
            <a:r>
              <a:rPr lang="ru-RU" sz="2000" b="1" i="1" dirty="0">
                <a:solidFill>
                  <a:srgbClr val="FF0000"/>
                </a:solidFill>
                <a:latin typeface="Times New Roman"/>
                <a:ea typeface="Times New Roman"/>
              </a:rPr>
              <a:t>учится законам улицы, беря пример с ВАС - </a:t>
            </a:r>
            <a:r>
              <a:rPr lang="ru-RU" sz="2000" b="1" i="1" dirty="0" smtClean="0">
                <a:solidFill>
                  <a:srgbClr val="FF0000"/>
                </a:solidFill>
                <a:latin typeface="Times New Roman"/>
                <a:ea typeface="Times New Roman"/>
              </a:rPr>
              <a:t>  родителей</a:t>
            </a:r>
            <a:r>
              <a:rPr lang="ru-RU" sz="2000" b="1" i="1" dirty="0">
                <a:solidFill>
                  <a:srgbClr val="FF0000"/>
                </a:solidFill>
                <a:latin typeface="Times New Roman"/>
                <a:ea typeface="Times New Roman"/>
              </a:rPr>
              <a:t>! </a:t>
            </a:r>
            <a:r>
              <a:rPr lang="ru-RU" sz="2000" b="1" i="1" dirty="0" smtClean="0">
                <a:solidFill>
                  <a:srgbClr val="FF0000"/>
                </a:solidFill>
                <a:latin typeface="Times New Roman"/>
                <a:ea typeface="Times New Roman"/>
              </a:rPr>
              <a:t/>
            </a:r>
            <a:br>
              <a:rPr lang="ru-RU" sz="2000" b="1" i="1" dirty="0" smtClean="0">
                <a:solidFill>
                  <a:srgbClr val="FF0000"/>
                </a:solidFill>
                <a:latin typeface="Times New Roman"/>
                <a:ea typeface="Times New Roman"/>
              </a:rPr>
            </a:br>
            <a:r>
              <a:rPr lang="ru-RU" sz="2000" b="1" i="1" dirty="0" smtClean="0">
                <a:solidFill>
                  <a:srgbClr val="FFC000"/>
                </a:solidFill>
                <a:latin typeface="Times New Roman"/>
                <a:ea typeface="Times New Roman"/>
              </a:rPr>
              <a:t>Уберечь </a:t>
            </a:r>
            <a:r>
              <a:rPr lang="ru-RU" sz="2000" b="1" i="1" dirty="0">
                <a:solidFill>
                  <a:srgbClr val="FFC000"/>
                </a:solidFill>
                <a:latin typeface="Times New Roman"/>
                <a:ea typeface="Times New Roman"/>
              </a:rPr>
              <a:t>ребенка от беды на дорогах - долг взрослых</a:t>
            </a:r>
            <a:r>
              <a:rPr lang="ru-RU" sz="2000" b="1" i="1" dirty="0" smtClean="0">
                <a:solidFill>
                  <a:srgbClr val="FFC000"/>
                </a:solidFill>
                <a:latin typeface="Times New Roman"/>
                <a:ea typeface="Times New Roman"/>
              </a:rPr>
              <a:t>.</a:t>
            </a:r>
            <a:br>
              <a:rPr lang="ru-RU" sz="2000" b="1" i="1" dirty="0" smtClean="0">
                <a:solidFill>
                  <a:srgbClr val="FFC000"/>
                </a:solidFill>
                <a:latin typeface="Times New Roman"/>
                <a:ea typeface="Times New Roman"/>
              </a:rPr>
            </a:br>
            <a:r>
              <a:rPr lang="ru-RU" sz="2000" b="1" i="1" dirty="0" smtClean="0">
                <a:solidFill>
                  <a:srgbClr val="FFC000"/>
                </a:solidFill>
                <a:latin typeface="Times New Roman"/>
                <a:ea typeface="Times New Roman"/>
              </a:rPr>
              <a:t>Практическое </a:t>
            </a:r>
            <a:r>
              <a:rPr lang="ru-RU" sz="2000" b="1" i="1" dirty="0">
                <a:solidFill>
                  <a:srgbClr val="FFC000"/>
                </a:solidFill>
                <a:latin typeface="Times New Roman"/>
                <a:ea typeface="Times New Roman"/>
              </a:rPr>
              <a:t>обучение детей наблюдению за дорожной ситуацией должно проводиться родителями с первых совместных прогулок на улице. </a:t>
            </a:r>
            <a:r>
              <a:rPr lang="ru-RU" sz="2000" b="1" i="1" dirty="0" smtClean="0">
                <a:solidFill>
                  <a:srgbClr val="FFC000"/>
                </a:solidFill>
                <a:latin typeface="Times New Roman"/>
                <a:ea typeface="Times New Roman"/>
              </a:rPr>
              <a:t/>
            </a:r>
            <a:br>
              <a:rPr lang="ru-RU" sz="2000" b="1" i="1" dirty="0" smtClean="0">
                <a:solidFill>
                  <a:srgbClr val="FFC000"/>
                </a:solidFill>
                <a:latin typeface="Times New Roman"/>
                <a:ea typeface="Times New Roman"/>
              </a:rPr>
            </a:br>
            <a:r>
              <a:rPr lang="ru-RU" sz="2000" b="1" i="1" dirty="0" smtClean="0">
                <a:solidFill>
                  <a:srgbClr val="FFC000"/>
                </a:solidFill>
                <a:latin typeface="Times New Roman"/>
                <a:ea typeface="Times New Roman"/>
              </a:rPr>
              <a:t>Многократное </a:t>
            </a:r>
            <a:r>
              <a:rPr lang="ru-RU" sz="2000" b="1" i="1" dirty="0">
                <a:solidFill>
                  <a:srgbClr val="FFC000"/>
                </a:solidFill>
                <a:latin typeface="Times New Roman"/>
                <a:ea typeface="Times New Roman"/>
              </a:rPr>
              <a:t>наблюдение ситуаций и тренировка движения помогут привить детям необходимые навыки безопасного поведения на улице. Весьма удобно для этих целей использовать путь в детский сад, школу и обратно.</a:t>
            </a:r>
            <a:endParaRPr lang="ru-RU" sz="2000" i="1" dirty="0"/>
          </a:p>
        </p:txBody>
      </p:sp>
    </p:spTree>
    <p:extLst>
      <p:ext uri="{BB962C8B-B14F-4D97-AF65-F5344CB8AC3E}">
        <p14:creationId xmlns:p14="http://schemas.microsoft.com/office/powerpoint/2010/main" val="38975619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2224" y="1"/>
            <a:ext cx="8857843" cy="3933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5618652"/>
      </p:ext>
    </p:extLst>
  </p:cSld>
  <p:clrMapOvr>
    <a:masterClrMapping/>
  </p:clrMapOvr>
</p:sld>
</file>

<file path=ppt/theme/theme1.xml><?xml version="1.0" encoding="utf-8"?>
<a:theme xmlns:a="http://schemas.openxmlformats.org/drawingml/2006/main" name="Горизонт">
  <a:themeElements>
    <a:clrScheme name="Горизонт">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Горизонт">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Горизонт">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137</TotalTime>
  <Words>145</Words>
  <Application>Microsoft Office PowerPoint</Application>
  <PresentationFormat>Экран (4:3)</PresentationFormat>
  <Paragraphs>11</Paragraphs>
  <Slides>12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Горизонт</vt:lpstr>
      <vt:lpstr>Муниципальное автономное дошкольное образовательное учреждение  «Детский сад № 16 города Шимановска»  Родительское собрание по ПДД  БЕЗОПАСНАЯ ДОРОГА  Подготовила:  воспитатель высшей квалификационной категории Трофимова Н. а.   12.01.23г.      </vt:lpstr>
      <vt:lpstr>Памятка для родителей по правилам дорожного движения         </vt:lpstr>
      <vt:lpstr>Рекомендации родителям ДОУ:  - Выберите наиболее безопасный путь от дома до дошкольного образовательного учреждения. - Переводя ребенка через дорогу, крепко держите его за руку. - Хорошо изучите правила дорожного движения, избегайте наиболее опасные места при переходе улицы. - Ежедневно напоминайте детям перед выходом из дома правила дорожного движения. - Контролируйте, где Ваш ребенок, если Вы остановились с приятелем(подругой) на тротуаре, не - увлекайтесь с ним(ней) разговорами, забыв, что  в это время делает Ваш ребенок. - Движение родителей, везущих детей в колясках, на санках, разрешается только по тротуарам. - Там, где нет тротуаров, возить можно по обочине дороги левой стороны, навстречу движению транспорта. Безопасно везти санки, коляску по пешеходным тротуарам. - По пешеходным тропам идите с детьми с правой стороны, не торопясь. Выходя из пассажирского транспорта, не спешите переходить дорогу, дождитесь, пока движущиеся средство отойдет от остановки. - Войдя в транспорт, не выпускайте руку ребенка, при резком торможении ребенок может травмироваться. - Посадите ребенка на сиденье, держите его или посадите на колени и крепко держите.                   </vt:lpstr>
      <vt:lpstr>МЕТОДЫ ФОРМИРОВАНИЯ НАВЫКОВ БЕЗОПАСНОГО ПОВЕДЕНИЯ  Уважаемые папы и мамы!         Учите детей безопасному поведению на дороге своим примером! Ситуация на дорогах напряженная и опасная. Необходимо помнить, что Ваше поведение на дороге, беседы, просто упоминания о безопасном поведении на дороге должны быть не от случая к случаю, а постоянными.     </vt:lpstr>
      <vt:lpstr>1. Никогда не спешите на проезжей части, переходите дорогу только   размеренным шагом.  2. Не разговаривайте при переходе дороги, как бы интересна не была тема беседы, тогда ребенок поймет, что нельзя отвлекаться при маневре перехода.  3. Никогда не переходите дорогу наискосок, не говоря уже о перекрестках. Покажите, что правильный и соответственно безопасный переход - только строго поперек дороги. 4. Не переходите дорогу на красный или желтый сигнал светофора, как бы Вы не спешили. Это не только разовая опасность. Без Вас он сделает тоже самое.  5. Приучитесь сами и приучите детей переходить дорогу не там, где Вам надо, а там, где есть переходы. </vt:lpstr>
      <vt:lpstr>6. При выходе из автобуса, трамвая, такси, помните, что вы должны сделать это первыми, чтобы проконтролировать дальнейшее передвижение ваших детей. 7. Постоянно обсуждайте с ребенком возникающие ситуации на дорогах, указывая на явную или скрытую опасность. 8. Особенно обращайте внимание на двигательную память детей: остановка перед переходом, поворот головы налево, направо для оценки ситуации на дороге; все должно быть зафиксировано ребенком, чтобы он, в случае необходимости мог скопировать Ваше поведение. Сформируйте обязательно твердый навык - сделал первый шаг на проезжую часть, поверни голову и осмотри дорогу в обоих направлениях. 9. Никогда не выходите на дорогу из прикрытия в виде машины или кустарника, тем самым, показывая плохую привычку неожиданно появляться на проезжей части. </vt:lpstr>
      <vt:lpstr>10. Научите всматриваться вдаль и оценивать скорость приближающихся видов транспорта, для того, чтобы суметь вычислить время, за которое машина или мотоцикл смогут доехать до Вас.  11. Обращайте внимание на обманчивость пустынных дорог, они не менее опасны, чем оживленные. Не ожидая встретить на ней опасность, человек подвергает свою жизнь еще большей опасности.  12. Особое внимание необходимо уделить детям, имеющим проблемы со зрением. Боковое зрение, играющее огромную роль при переходе улицы, у ребят с ослабленным зрением развито слабее. Приучите их чаще поворачивать голову для оценки ситуации на дороге. </vt:lpstr>
      <vt:lpstr>ПОМНИТЕ!      Ребенок учится законам улицы, беря пример с ВАС -   родителей!  Уберечь ребенка от беды на дорогах - долг взрослых. Практическое обучение детей наблюдению за дорожной ситуацией должно проводиться родителями с первых совместных прогулок на улице.  Многократное наблюдение ситуаций и тренировка движения помогут привить детям необходимые навыки безопасного поведения на улице. Весьма удобно для этих целей использовать путь в детский сад, школу и обратно.</vt:lpstr>
      <vt:lpstr>Презентация PowerPoint</vt:lpstr>
      <vt:lpstr>Совместная работа образовательного учреждения и семьи успешна в условиях активного участия родителей …  Только совместно  можно добиться  хороших результатов!     </vt:lpstr>
      <vt:lpstr>Спасибо за внимание!</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Наталья</dc:creator>
  <cp:lastModifiedBy>Наталья</cp:lastModifiedBy>
  <cp:revision>11</cp:revision>
  <dcterms:created xsi:type="dcterms:W3CDTF">2023-01-10T03:52:12Z</dcterms:created>
  <dcterms:modified xsi:type="dcterms:W3CDTF">2023-01-10T06:20:12Z</dcterms:modified>
</cp:coreProperties>
</file>