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2" d="100"/>
          <a:sy n="62" d="100"/>
        </p:scale>
        <p:origin x="8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A12C07DF-4DB8-4E0A-B660-3FAE77C3EF9E}" type="datetimeFigureOut">
              <a:rPr lang="ru-RU" smtClean="0"/>
              <a:t>21.03.2023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F4642EB-9F87-4B37-9BB5-CB16C21C4F98}" type="slidenum">
              <a:rPr lang="ru-RU" smtClean="0"/>
              <a:t>‹#›</a:t>
            </a:fld>
            <a:endParaRPr lang="ru-RU"/>
          </a:p>
        </p:txBody>
      </p:sp>
    </p:spTree>
    <p:extLst>
      <p:ext uri="{BB962C8B-B14F-4D97-AF65-F5344CB8AC3E}">
        <p14:creationId xmlns:p14="http://schemas.microsoft.com/office/powerpoint/2010/main" val="20679089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A12C07DF-4DB8-4E0A-B660-3FAE77C3EF9E}" type="datetimeFigureOut">
              <a:rPr lang="ru-RU" smtClean="0"/>
              <a:t>21.03.2023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F4642EB-9F87-4B37-9BB5-CB16C21C4F98}" type="slidenum">
              <a:rPr lang="ru-RU" smtClean="0"/>
              <a:t>‹#›</a:t>
            </a:fld>
            <a:endParaRPr lang="ru-RU"/>
          </a:p>
        </p:txBody>
      </p:sp>
    </p:spTree>
    <p:extLst>
      <p:ext uri="{BB962C8B-B14F-4D97-AF65-F5344CB8AC3E}">
        <p14:creationId xmlns:p14="http://schemas.microsoft.com/office/powerpoint/2010/main" val="9254522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A12C07DF-4DB8-4E0A-B660-3FAE77C3EF9E}" type="datetimeFigureOut">
              <a:rPr lang="ru-RU" smtClean="0"/>
              <a:t>21.03.2023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F4642EB-9F87-4B37-9BB5-CB16C21C4F98}" type="slidenum">
              <a:rPr lang="ru-RU" smtClean="0"/>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3201420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A12C07DF-4DB8-4E0A-B660-3FAE77C3EF9E}" type="datetimeFigureOut">
              <a:rPr lang="ru-RU" smtClean="0"/>
              <a:t>21.03.2023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F4642EB-9F87-4B37-9BB5-CB16C21C4F98}" type="slidenum">
              <a:rPr lang="ru-RU" smtClean="0"/>
              <a:t>‹#›</a:t>
            </a:fld>
            <a:endParaRPr lang="ru-RU"/>
          </a:p>
        </p:txBody>
      </p:sp>
    </p:spTree>
    <p:extLst>
      <p:ext uri="{BB962C8B-B14F-4D97-AF65-F5344CB8AC3E}">
        <p14:creationId xmlns:p14="http://schemas.microsoft.com/office/powerpoint/2010/main" val="26603636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A12C07DF-4DB8-4E0A-B660-3FAE77C3EF9E}" type="datetimeFigureOut">
              <a:rPr lang="ru-RU" smtClean="0"/>
              <a:t>21.03.2023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F4642EB-9F87-4B37-9BB5-CB16C21C4F98}"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1942391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A12C07DF-4DB8-4E0A-B660-3FAE77C3EF9E}" type="datetimeFigureOut">
              <a:rPr lang="ru-RU" smtClean="0"/>
              <a:t>21.03.2023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F4642EB-9F87-4B37-9BB5-CB16C21C4F98}" type="slidenum">
              <a:rPr lang="ru-RU" smtClean="0"/>
              <a:t>‹#›</a:t>
            </a:fld>
            <a:endParaRPr lang="ru-RU"/>
          </a:p>
        </p:txBody>
      </p:sp>
    </p:spTree>
    <p:extLst>
      <p:ext uri="{BB962C8B-B14F-4D97-AF65-F5344CB8AC3E}">
        <p14:creationId xmlns:p14="http://schemas.microsoft.com/office/powerpoint/2010/main" val="9724665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A12C07DF-4DB8-4E0A-B660-3FAE77C3EF9E}" type="datetimeFigureOut">
              <a:rPr lang="ru-RU" smtClean="0"/>
              <a:t>21.03.2023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F4642EB-9F87-4B37-9BB5-CB16C21C4F98}" type="slidenum">
              <a:rPr lang="ru-RU" smtClean="0"/>
              <a:t>‹#›</a:t>
            </a:fld>
            <a:endParaRPr lang="ru-RU"/>
          </a:p>
        </p:txBody>
      </p:sp>
    </p:spTree>
    <p:extLst>
      <p:ext uri="{BB962C8B-B14F-4D97-AF65-F5344CB8AC3E}">
        <p14:creationId xmlns:p14="http://schemas.microsoft.com/office/powerpoint/2010/main" val="10945783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A12C07DF-4DB8-4E0A-B660-3FAE77C3EF9E}" type="datetimeFigureOut">
              <a:rPr lang="ru-RU" smtClean="0"/>
              <a:t>21.03.2023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F4642EB-9F87-4B37-9BB5-CB16C21C4F98}" type="slidenum">
              <a:rPr lang="ru-RU" smtClean="0"/>
              <a:t>‹#›</a:t>
            </a:fld>
            <a:endParaRPr lang="ru-RU"/>
          </a:p>
        </p:txBody>
      </p:sp>
    </p:spTree>
    <p:extLst>
      <p:ext uri="{BB962C8B-B14F-4D97-AF65-F5344CB8AC3E}">
        <p14:creationId xmlns:p14="http://schemas.microsoft.com/office/powerpoint/2010/main" val="2858126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A12C07DF-4DB8-4E0A-B660-3FAE77C3EF9E}" type="datetimeFigureOut">
              <a:rPr lang="ru-RU" smtClean="0"/>
              <a:t>21.03.2023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F4642EB-9F87-4B37-9BB5-CB16C21C4F98}" type="slidenum">
              <a:rPr lang="ru-RU" smtClean="0"/>
              <a:t>‹#›</a:t>
            </a:fld>
            <a:endParaRPr lang="ru-RU"/>
          </a:p>
        </p:txBody>
      </p:sp>
    </p:spTree>
    <p:extLst>
      <p:ext uri="{BB962C8B-B14F-4D97-AF65-F5344CB8AC3E}">
        <p14:creationId xmlns:p14="http://schemas.microsoft.com/office/powerpoint/2010/main" val="3456153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A12C07DF-4DB8-4E0A-B660-3FAE77C3EF9E}" type="datetimeFigureOut">
              <a:rPr lang="ru-RU" smtClean="0"/>
              <a:t>21.03.2023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F4642EB-9F87-4B37-9BB5-CB16C21C4F98}" type="slidenum">
              <a:rPr lang="ru-RU" smtClean="0"/>
              <a:t>‹#›</a:t>
            </a:fld>
            <a:endParaRPr lang="ru-RU"/>
          </a:p>
        </p:txBody>
      </p:sp>
    </p:spTree>
    <p:extLst>
      <p:ext uri="{BB962C8B-B14F-4D97-AF65-F5344CB8AC3E}">
        <p14:creationId xmlns:p14="http://schemas.microsoft.com/office/powerpoint/2010/main" val="17438807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A12C07DF-4DB8-4E0A-B660-3FAE77C3EF9E}" type="datetimeFigureOut">
              <a:rPr lang="ru-RU" smtClean="0"/>
              <a:t>21.03.2023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F4642EB-9F87-4B37-9BB5-CB16C21C4F98}" type="slidenum">
              <a:rPr lang="ru-RU" smtClean="0"/>
              <a:t>‹#›</a:t>
            </a:fld>
            <a:endParaRPr lang="ru-RU"/>
          </a:p>
        </p:txBody>
      </p:sp>
    </p:spTree>
    <p:extLst>
      <p:ext uri="{BB962C8B-B14F-4D97-AF65-F5344CB8AC3E}">
        <p14:creationId xmlns:p14="http://schemas.microsoft.com/office/powerpoint/2010/main" val="35362031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A12C07DF-4DB8-4E0A-B660-3FAE77C3EF9E}" type="datetimeFigureOut">
              <a:rPr lang="ru-RU" smtClean="0"/>
              <a:t>21.03.2023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6F4642EB-9F87-4B37-9BB5-CB16C21C4F98}" type="slidenum">
              <a:rPr lang="ru-RU" smtClean="0"/>
              <a:t>‹#›</a:t>
            </a:fld>
            <a:endParaRPr lang="ru-RU"/>
          </a:p>
        </p:txBody>
      </p:sp>
    </p:spTree>
    <p:extLst>
      <p:ext uri="{BB962C8B-B14F-4D97-AF65-F5344CB8AC3E}">
        <p14:creationId xmlns:p14="http://schemas.microsoft.com/office/powerpoint/2010/main" val="1234945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A12C07DF-4DB8-4E0A-B660-3FAE77C3EF9E}" type="datetimeFigureOut">
              <a:rPr lang="ru-RU" smtClean="0"/>
              <a:t>21.03.2023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6F4642EB-9F87-4B37-9BB5-CB16C21C4F98}" type="slidenum">
              <a:rPr lang="ru-RU" smtClean="0"/>
              <a:t>‹#›</a:t>
            </a:fld>
            <a:endParaRPr lang="ru-RU"/>
          </a:p>
        </p:txBody>
      </p:sp>
    </p:spTree>
    <p:extLst>
      <p:ext uri="{BB962C8B-B14F-4D97-AF65-F5344CB8AC3E}">
        <p14:creationId xmlns:p14="http://schemas.microsoft.com/office/powerpoint/2010/main" val="3486703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2C07DF-4DB8-4E0A-B660-3FAE77C3EF9E}" type="datetimeFigureOut">
              <a:rPr lang="ru-RU" smtClean="0"/>
              <a:t>21.03.2023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6F4642EB-9F87-4B37-9BB5-CB16C21C4F98}" type="slidenum">
              <a:rPr lang="ru-RU" smtClean="0"/>
              <a:t>‹#›</a:t>
            </a:fld>
            <a:endParaRPr lang="ru-RU"/>
          </a:p>
        </p:txBody>
      </p:sp>
    </p:spTree>
    <p:extLst>
      <p:ext uri="{BB962C8B-B14F-4D97-AF65-F5344CB8AC3E}">
        <p14:creationId xmlns:p14="http://schemas.microsoft.com/office/powerpoint/2010/main" val="39591231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A12C07DF-4DB8-4E0A-B660-3FAE77C3EF9E}" type="datetimeFigureOut">
              <a:rPr lang="ru-RU" smtClean="0"/>
              <a:t>21.03.2023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F4642EB-9F87-4B37-9BB5-CB16C21C4F98}" type="slidenum">
              <a:rPr lang="ru-RU" smtClean="0"/>
              <a:t>‹#›</a:t>
            </a:fld>
            <a:endParaRPr lang="ru-RU"/>
          </a:p>
        </p:txBody>
      </p:sp>
    </p:spTree>
    <p:extLst>
      <p:ext uri="{BB962C8B-B14F-4D97-AF65-F5344CB8AC3E}">
        <p14:creationId xmlns:p14="http://schemas.microsoft.com/office/powerpoint/2010/main" val="1102010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A12C07DF-4DB8-4E0A-B660-3FAE77C3EF9E}" type="datetimeFigureOut">
              <a:rPr lang="ru-RU" smtClean="0"/>
              <a:t>21.03.2023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F4642EB-9F87-4B37-9BB5-CB16C21C4F98}" type="slidenum">
              <a:rPr lang="ru-RU" smtClean="0"/>
              <a:t>‹#›</a:t>
            </a:fld>
            <a:endParaRPr lang="ru-RU"/>
          </a:p>
        </p:txBody>
      </p:sp>
    </p:spTree>
    <p:extLst>
      <p:ext uri="{BB962C8B-B14F-4D97-AF65-F5344CB8AC3E}">
        <p14:creationId xmlns:p14="http://schemas.microsoft.com/office/powerpoint/2010/main" val="3323165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12C07DF-4DB8-4E0A-B660-3FAE77C3EF9E}" type="datetimeFigureOut">
              <a:rPr lang="ru-RU" smtClean="0"/>
              <a:t>21.03.2023</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F4642EB-9F87-4B37-9BB5-CB16C21C4F98}" type="slidenum">
              <a:rPr lang="ru-RU" smtClean="0"/>
              <a:t>‹#›</a:t>
            </a:fld>
            <a:endParaRPr lang="ru-RU"/>
          </a:p>
        </p:txBody>
      </p:sp>
    </p:spTree>
    <p:extLst>
      <p:ext uri="{BB962C8B-B14F-4D97-AF65-F5344CB8AC3E}">
        <p14:creationId xmlns:p14="http://schemas.microsoft.com/office/powerpoint/2010/main" val="21591637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a:extLst>
              <a:ext uri="{FF2B5EF4-FFF2-40B4-BE49-F238E27FC236}">
                <a16:creationId xmlns:a16="http://schemas.microsoft.com/office/drawing/2014/main" id="{9D90C9D8-E790-8AAA-926A-CDE02E056366}"/>
              </a:ext>
            </a:extLst>
          </p:cNvPr>
          <p:cNvSpPr>
            <a:spLocks noGrp="1"/>
          </p:cNvSpPr>
          <p:nvPr>
            <p:ph type="ctrTitle"/>
          </p:nvPr>
        </p:nvSpPr>
        <p:spPr>
          <a:xfrm>
            <a:off x="1507067" y="873303"/>
            <a:ext cx="7766936" cy="3177533"/>
          </a:xfrm>
        </p:spPr>
        <p:txBody>
          <a:bodyPr/>
          <a:lstStyle/>
          <a:p>
            <a:pPr algn="ctr"/>
            <a:r>
              <a:rPr lang="ru-RU" sz="4000" b="1" dirty="0">
                <a:solidFill>
                  <a:schemeClr val="accent5">
                    <a:lumMod val="75000"/>
                  </a:schemeClr>
                </a:solidFill>
              </a:rPr>
              <a:t>Федеральная образовательная программа дошкольного образования: особенности структуры и содержания документа </a:t>
            </a:r>
          </a:p>
        </p:txBody>
      </p:sp>
      <p:sp>
        <p:nvSpPr>
          <p:cNvPr id="5" name="Подзаголовок 4">
            <a:extLst>
              <a:ext uri="{FF2B5EF4-FFF2-40B4-BE49-F238E27FC236}">
                <a16:creationId xmlns:a16="http://schemas.microsoft.com/office/drawing/2014/main" id="{CE0A0804-B795-7173-A640-DE1E9F0591CF}"/>
              </a:ext>
            </a:extLst>
          </p:cNvPr>
          <p:cNvSpPr>
            <a:spLocks noGrp="1"/>
          </p:cNvSpPr>
          <p:nvPr>
            <p:ph type="subTitle" idx="1"/>
          </p:nvPr>
        </p:nvSpPr>
        <p:spPr/>
        <p:txBody>
          <a:bodyPr/>
          <a:lstStyle/>
          <a:p>
            <a:endParaRPr lang="ru-RU" dirty="0"/>
          </a:p>
        </p:txBody>
      </p:sp>
    </p:spTree>
    <p:extLst>
      <p:ext uri="{BB962C8B-B14F-4D97-AF65-F5344CB8AC3E}">
        <p14:creationId xmlns:p14="http://schemas.microsoft.com/office/powerpoint/2010/main" val="38285878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B9B7EFE-753E-6E94-2616-938D953FDADD}"/>
              </a:ext>
            </a:extLst>
          </p:cNvPr>
          <p:cNvSpPr>
            <a:spLocks noGrp="1"/>
          </p:cNvSpPr>
          <p:nvPr>
            <p:ph type="title"/>
          </p:nvPr>
        </p:nvSpPr>
        <p:spPr>
          <a:xfrm>
            <a:off x="677334" y="292813"/>
            <a:ext cx="8596668" cy="570215"/>
          </a:xfrm>
        </p:spPr>
        <p:txBody>
          <a:bodyPr>
            <a:normAutofit fontScale="90000"/>
          </a:bodyPr>
          <a:lstStyle/>
          <a:p>
            <a:pPr algn="ctr"/>
            <a:r>
              <a:rPr lang="ru-RU" b="1" dirty="0">
                <a:solidFill>
                  <a:schemeClr val="accent5">
                    <a:lumMod val="75000"/>
                  </a:schemeClr>
                </a:solidFill>
              </a:rPr>
              <a:t>Целевой раздел: </a:t>
            </a:r>
          </a:p>
        </p:txBody>
      </p:sp>
      <p:sp>
        <p:nvSpPr>
          <p:cNvPr id="3" name="Объект 2">
            <a:extLst>
              <a:ext uri="{FF2B5EF4-FFF2-40B4-BE49-F238E27FC236}">
                <a16:creationId xmlns:a16="http://schemas.microsoft.com/office/drawing/2014/main" id="{F1933E6B-9C58-AA70-5DC6-CA1211BDC02F}"/>
              </a:ext>
            </a:extLst>
          </p:cNvPr>
          <p:cNvSpPr>
            <a:spLocks noGrp="1"/>
          </p:cNvSpPr>
          <p:nvPr>
            <p:ph idx="1"/>
          </p:nvPr>
        </p:nvSpPr>
        <p:spPr>
          <a:xfrm>
            <a:off x="1057478" y="955497"/>
            <a:ext cx="8596668" cy="5609690"/>
          </a:xfrm>
        </p:spPr>
        <p:txBody>
          <a:bodyPr>
            <a:normAutofit lnSpcReduction="10000"/>
          </a:bodyPr>
          <a:lstStyle/>
          <a:p>
            <a:r>
              <a:rPr lang="ru-RU" dirty="0"/>
              <a:t>Цель ФОП: </a:t>
            </a:r>
            <a:r>
              <a:rPr lang="ru-RU" dirty="0">
                <a:solidFill>
                  <a:schemeClr val="accent4"/>
                </a:solidFill>
              </a:rPr>
              <a:t>разностороннее развитие в период дошкольного детства с учетом возрастных и индивидуальных особенностей на основе духовно-нравственных ценностей российского народа (жизнь, достоинство, права и свободы человека, патриотизм, гражданственность, служение Отечеству, и ответственность за его судьбу, высокие нравственные идеалы, крепкая семья, созидательный труд, приоритет духовного над материальным, гуманизм, милосердие, справедливость, коллективизм, взаимопомощь и взаимоуважение, историческая память и преемственность поколений, единство народов России), исторических и национально-культурных традиций</a:t>
            </a:r>
          </a:p>
          <a:p>
            <a:r>
              <a:rPr lang="ru-RU" dirty="0"/>
              <a:t> - Задачи ФОП (</a:t>
            </a:r>
            <a:r>
              <a:rPr lang="ru-RU" dirty="0">
                <a:solidFill>
                  <a:schemeClr val="accent4"/>
                </a:solidFill>
              </a:rPr>
              <a:t>НОВОЕ</a:t>
            </a:r>
            <a:r>
              <a:rPr lang="ru-RU" dirty="0"/>
              <a:t>): • обеспечение </a:t>
            </a:r>
            <a:r>
              <a:rPr lang="ru-RU" dirty="0">
                <a:solidFill>
                  <a:schemeClr val="accent4"/>
                </a:solidFill>
              </a:rPr>
              <a:t>единых</a:t>
            </a:r>
            <a:r>
              <a:rPr lang="ru-RU" dirty="0"/>
              <a:t> для РФ содержания и планируемых результатов освоения образовательной программы ДО; </a:t>
            </a:r>
          </a:p>
          <a:p>
            <a:r>
              <a:rPr lang="ru-RU" dirty="0"/>
              <a:t>• приобщение детей (в соответствии с возрастными возможностями) </a:t>
            </a:r>
            <a:r>
              <a:rPr lang="ru-RU" dirty="0">
                <a:solidFill>
                  <a:schemeClr val="accent4"/>
                </a:solidFill>
              </a:rPr>
              <a:t>к базовым ценностям российского народа…, создание условий для формирования ценностного отношения к окружающему миру, становления опыта действий и поступков на основе осмысления ценностей; </a:t>
            </a:r>
          </a:p>
          <a:p>
            <a:r>
              <a:rPr lang="ru-RU" dirty="0"/>
              <a:t>• достижение детьми на этапе завершения ДО уровня развития, </a:t>
            </a:r>
            <a:r>
              <a:rPr lang="ru-RU" dirty="0">
                <a:solidFill>
                  <a:schemeClr val="accent4"/>
                </a:solidFill>
              </a:rPr>
              <a:t>необходимого и достаточного для успешного освоения ими образовательных программ начального общего образования</a:t>
            </a:r>
          </a:p>
        </p:txBody>
      </p:sp>
    </p:spTree>
    <p:extLst>
      <p:ext uri="{BB962C8B-B14F-4D97-AF65-F5344CB8AC3E}">
        <p14:creationId xmlns:p14="http://schemas.microsoft.com/office/powerpoint/2010/main" val="23914952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9268E4D-2455-C1D5-4212-95BC1E093E46}"/>
              </a:ext>
            </a:extLst>
          </p:cNvPr>
          <p:cNvSpPr>
            <a:spLocks noGrp="1"/>
          </p:cNvSpPr>
          <p:nvPr>
            <p:ph type="title"/>
          </p:nvPr>
        </p:nvSpPr>
        <p:spPr>
          <a:xfrm>
            <a:off x="677334" y="226032"/>
            <a:ext cx="8596668" cy="719190"/>
          </a:xfrm>
        </p:spPr>
        <p:txBody>
          <a:bodyPr>
            <a:normAutofit/>
          </a:bodyPr>
          <a:lstStyle/>
          <a:p>
            <a:pPr algn="ctr"/>
            <a:r>
              <a:rPr lang="ru-RU" sz="2800" b="1" dirty="0">
                <a:solidFill>
                  <a:schemeClr val="accent5">
                    <a:lumMod val="75000"/>
                  </a:schemeClr>
                </a:solidFill>
              </a:rPr>
              <a:t>Целевой раздел</a:t>
            </a:r>
          </a:p>
        </p:txBody>
      </p:sp>
      <p:sp>
        <p:nvSpPr>
          <p:cNvPr id="3" name="Объект 2">
            <a:extLst>
              <a:ext uri="{FF2B5EF4-FFF2-40B4-BE49-F238E27FC236}">
                <a16:creationId xmlns:a16="http://schemas.microsoft.com/office/drawing/2014/main" id="{5B99B4CC-FCB1-EA80-6B50-FCA5FEC24384}"/>
              </a:ext>
            </a:extLst>
          </p:cNvPr>
          <p:cNvSpPr>
            <a:spLocks noGrp="1"/>
          </p:cNvSpPr>
          <p:nvPr>
            <p:ph idx="1"/>
          </p:nvPr>
        </p:nvSpPr>
        <p:spPr>
          <a:xfrm>
            <a:off x="1396525" y="770563"/>
            <a:ext cx="8596668" cy="4161190"/>
          </a:xfrm>
        </p:spPr>
        <p:txBody>
          <a:bodyPr>
            <a:noAutofit/>
          </a:bodyPr>
          <a:lstStyle/>
          <a:p>
            <a:r>
              <a:rPr lang="ru-RU" sz="1600" dirty="0"/>
              <a:t>- </a:t>
            </a:r>
            <a:r>
              <a:rPr lang="ru-RU" sz="1500" dirty="0"/>
              <a:t>Неправомерность требования от детей дошкольного возраста конкретных образовательных достижений, понимание планируемых результатов реализации ФОП как характеристик возможных достижений ребенка на разных возрастных этапах и к моменту завершения ДО </a:t>
            </a:r>
          </a:p>
          <a:p>
            <a:r>
              <a:rPr lang="ru-RU" sz="1500" dirty="0"/>
              <a:t>- Обозначенные в ФОП возможные достижения детей «к году», «к трем годам» и т.д. имеют условный характер, что предполагает широкий возрастной диапазон для достижения ребенком планируемых результатов </a:t>
            </a:r>
          </a:p>
          <a:p>
            <a:r>
              <a:rPr lang="ru-RU" sz="1500" dirty="0"/>
              <a:t>- Планируемые результаты в младенческом, раннем, дошкольном возрасте (к 4-м, к 5- </a:t>
            </a:r>
            <a:r>
              <a:rPr lang="ru-RU" sz="1500" dirty="0" err="1"/>
              <a:t>ти</a:t>
            </a:r>
            <a:r>
              <a:rPr lang="ru-RU" sz="1500" dirty="0"/>
              <a:t>, к 6-ти годам) и к моменту завершения освоения ФОП </a:t>
            </a:r>
            <a:r>
              <a:rPr lang="ru-RU" sz="1500" dirty="0">
                <a:solidFill>
                  <a:schemeClr val="accent4"/>
                </a:solidFill>
              </a:rPr>
              <a:t>представлены, дополнены и конкретизированы</a:t>
            </a:r>
            <a:r>
              <a:rPr lang="ru-RU" sz="1500" dirty="0"/>
              <a:t>, с учетом цели и задач дошкольного образования</a:t>
            </a:r>
          </a:p>
          <a:p>
            <a:r>
              <a:rPr lang="ru-RU" sz="1500" dirty="0"/>
              <a:t> - Педагогическая диагностика достижения планируемых результатов ФОП ДО направлена на изучение деятельностных умений ребенка, его интересов, предпочтений, склонностей, личностных особенностей, способов взаимодействия со взрослыми и сверстниками</a:t>
            </a:r>
          </a:p>
          <a:p>
            <a:r>
              <a:rPr lang="ru-RU" sz="1500" dirty="0"/>
              <a:t> - Цели педагогической диагностики, а также особенности ее проведения (основные формы, методы) определяются ФГОС ДО (п.3.2.3 и п. 4.6).</a:t>
            </a:r>
          </a:p>
          <a:p>
            <a:r>
              <a:rPr lang="ru-RU" sz="1500" dirty="0"/>
              <a:t> - </a:t>
            </a:r>
            <a:r>
              <a:rPr lang="ru-RU" sz="1500" dirty="0">
                <a:solidFill>
                  <a:schemeClr val="accent4"/>
                </a:solidFill>
              </a:rPr>
              <a:t>Периодичность проведения диагностики, способ и форма фиксации результатов определяется ДОО</a:t>
            </a:r>
            <a:r>
              <a:rPr lang="ru-RU" sz="1500" dirty="0"/>
              <a:t>. </a:t>
            </a:r>
            <a:r>
              <a:rPr lang="ru-RU" sz="1500" dirty="0">
                <a:solidFill>
                  <a:schemeClr val="accent4"/>
                </a:solidFill>
              </a:rPr>
              <a:t>В ФОП уточнена оптимальная периодичность </a:t>
            </a:r>
            <a:r>
              <a:rPr lang="ru-RU" sz="1500" dirty="0"/>
              <a:t>– дважды в года (стартовая, с учетом адаптационно периода, и заключительная на этапе освоения содержания программы возрастной группой). </a:t>
            </a:r>
            <a:r>
              <a:rPr lang="ru-RU" sz="1500" dirty="0">
                <a:solidFill>
                  <a:schemeClr val="accent4"/>
                </a:solidFill>
              </a:rPr>
              <a:t>Присутствуют уточнения об основном методе (наблюдении), других </a:t>
            </a:r>
            <a:r>
              <a:rPr lang="ru-RU" sz="1500" dirty="0" err="1">
                <a:solidFill>
                  <a:schemeClr val="accent4"/>
                </a:solidFill>
              </a:rPr>
              <a:t>малоформализованных</a:t>
            </a:r>
            <a:r>
              <a:rPr lang="ru-RU" sz="1500" dirty="0">
                <a:solidFill>
                  <a:schemeClr val="accent4"/>
                </a:solidFill>
              </a:rPr>
              <a:t> методах и методиках педагогической диагностики, а также об индикаторах оценки наблюдаемых фактов </a:t>
            </a:r>
            <a:r>
              <a:rPr lang="ru-RU" sz="1500" dirty="0"/>
              <a:t>- Проведение психологической диагностики определяется положениями ФГОС ДО (п. 3.2.3) </a:t>
            </a:r>
          </a:p>
        </p:txBody>
      </p:sp>
    </p:spTree>
    <p:extLst>
      <p:ext uri="{BB962C8B-B14F-4D97-AF65-F5344CB8AC3E}">
        <p14:creationId xmlns:p14="http://schemas.microsoft.com/office/powerpoint/2010/main" val="29089884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BCAABDB-E9A8-262A-4C47-45E9E8705C5C}"/>
              </a:ext>
            </a:extLst>
          </p:cNvPr>
          <p:cNvSpPr>
            <a:spLocks noGrp="1"/>
          </p:cNvSpPr>
          <p:nvPr>
            <p:ph type="title"/>
          </p:nvPr>
        </p:nvSpPr>
        <p:spPr>
          <a:xfrm>
            <a:off x="677334" y="609600"/>
            <a:ext cx="8596668" cy="654121"/>
          </a:xfrm>
        </p:spPr>
        <p:txBody>
          <a:bodyPr>
            <a:normAutofit/>
          </a:bodyPr>
          <a:lstStyle/>
          <a:p>
            <a:pPr algn="ctr"/>
            <a:r>
              <a:rPr lang="ru-RU" sz="2800" b="1" dirty="0">
                <a:solidFill>
                  <a:schemeClr val="accent5">
                    <a:lumMod val="75000"/>
                  </a:schemeClr>
                </a:solidFill>
              </a:rPr>
              <a:t>Содержательный раздел</a:t>
            </a:r>
          </a:p>
        </p:txBody>
      </p:sp>
      <p:sp>
        <p:nvSpPr>
          <p:cNvPr id="3" name="Объект 2">
            <a:extLst>
              <a:ext uri="{FF2B5EF4-FFF2-40B4-BE49-F238E27FC236}">
                <a16:creationId xmlns:a16="http://schemas.microsoft.com/office/drawing/2014/main" id="{719122AE-A53F-040F-98A4-2E246E8774F7}"/>
              </a:ext>
            </a:extLst>
          </p:cNvPr>
          <p:cNvSpPr>
            <a:spLocks noGrp="1"/>
          </p:cNvSpPr>
          <p:nvPr>
            <p:ph idx="1"/>
          </p:nvPr>
        </p:nvSpPr>
        <p:spPr>
          <a:xfrm>
            <a:off x="677334" y="1160981"/>
            <a:ext cx="8596668" cy="4880382"/>
          </a:xfrm>
        </p:spPr>
        <p:txBody>
          <a:bodyPr>
            <a:noAutofit/>
          </a:bodyPr>
          <a:lstStyle/>
          <a:p>
            <a:r>
              <a:rPr lang="ru-RU" sz="1600" dirty="0"/>
              <a:t>Представлены задачи и содержание образовательной деятельности с детьми всех возрастных групп по всем образовательным областям</a:t>
            </a:r>
          </a:p>
          <a:p>
            <a:r>
              <a:rPr lang="ru-RU" sz="1600" dirty="0"/>
              <a:t> - Содержание образовательной деятельности в каждой образовательной области </a:t>
            </a:r>
            <a:r>
              <a:rPr lang="ru-RU" sz="1600" dirty="0">
                <a:solidFill>
                  <a:schemeClr val="accent4"/>
                </a:solidFill>
              </a:rPr>
              <a:t>дополнено и расширено,</a:t>
            </a:r>
            <a:r>
              <a:rPr lang="ru-RU" sz="1600" dirty="0"/>
              <a:t> с учетом цели, задач, планируемых результатов</a:t>
            </a:r>
          </a:p>
          <a:p>
            <a:r>
              <a:rPr lang="ru-RU" sz="1600" dirty="0"/>
              <a:t> - Содержание образовательных областей </a:t>
            </a:r>
            <a:r>
              <a:rPr lang="ru-RU" sz="1600" dirty="0">
                <a:solidFill>
                  <a:schemeClr val="accent4"/>
                </a:solidFill>
              </a:rPr>
              <a:t>дополнено задачами воспитания, отражающими направленность на приобщение детей к ценностям «Родина», «Природа», «Семья», «Человек», «Жизнь», «Милосердие», «Добро», «Дружба», «Сотрудничество», «Труд», «Познание», «Культура», «Красота», «Здоровье» </a:t>
            </a:r>
          </a:p>
          <a:p>
            <a:r>
              <a:rPr lang="ru-RU" sz="1600" dirty="0"/>
              <a:t> Вариативность форм, способов, методов и средств реализации ФОП ДО. Выбор зависит не только от возрастных и индивидуальных особенностей детей, учета их особых образовательных потребностей, но и от личных интересов, мотивов, ожиданий, желаний детей. Важно </a:t>
            </a:r>
            <a:r>
              <a:rPr lang="ru-RU" sz="1600" dirty="0">
                <a:solidFill>
                  <a:schemeClr val="accent4"/>
                </a:solidFill>
              </a:rPr>
              <a:t>признание приоритетности субъектной позиции ребенка в образовательном процессе</a:t>
            </a:r>
          </a:p>
          <a:p>
            <a:r>
              <a:rPr lang="ru-RU" sz="1600" dirty="0"/>
              <a:t> - Могут использоваться различные образовательные технологии, в том числе </a:t>
            </a:r>
            <a:r>
              <a:rPr lang="ru-RU" sz="1600" dirty="0">
                <a:solidFill>
                  <a:schemeClr val="accent4"/>
                </a:solidFill>
              </a:rPr>
              <a:t>дистанционные образовательные технологии, дистанционное обучение, за исключением тех, которые могут нанести вред здоровью детей </a:t>
            </a:r>
          </a:p>
          <a:p>
            <a:r>
              <a:rPr lang="ru-RU" sz="1600" dirty="0">
                <a:solidFill>
                  <a:schemeClr val="tx1"/>
                </a:solidFill>
              </a:rPr>
              <a:t>- Педагог самостоятельно определяет формы, способы, методы </a:t>
            </a:r>
            <a:r>
              <a:rPr lang="ru-RU" sz="1600" dirty="0"/>
              <a:t>реализации ФОП ДО, в соответствии с задачами воспитания и обучения, возрастными и индивидуальными особенностями детей, спецификой их образовательных потребностей и интересов. При выборе форм реализации образовательного содержания, необходимо ориентироваться на виды детской деятельности, определенные во ФГОС ДО для каждого возрастного этапа (младенческий, ранний, дошкольный возраст)</a:t>
            </a:r>
          </a:p>
          <a:p>
            <a:r>
              <a:rPr lang="ru-RU" sz="1600" dirty="0"/>
              <a:t> </a:t>
            </a:r>
            <a:r>
              <a:rPr lang="ru-RU" sz="1600" dirty="0">
                <a:solidFill>
                  <a:schemeClr val="accent4"/>
                </a:solidFill>
              </a:rPr>
              <a:t>- Уточнены методы реализации задач воспитания, методы реализации задач обучения дошкольников</a:t>
            </a:r>
          </a:p>
        </p:txBody>
      </p:sp>
    </p:spTree>
    <p:extLst>
      <p:ext uri="{BB962C8B-B14F-4D97-AF65-F5344CB8AC3E}">
        <p14:creationId xmlns:p14="http://schemas.microsoft.com/office/powerpoint/2010/main" val="41450953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3DE8DE4-E2EC-7349-5D60-B13A80273635}"/>
              </a:ext>
            </a:extLst>
          </p:cNvPr>
          <p:cNvSpPr>
            <a:spLocks noGrp="1"/>
          </p:cNvSpPr>
          <p:nvPr>
            <p:ph type="title"/>
          </p:nvPr>
        </p:nvSpPr>
        <p:spPr>
          <a:xfrm>
            <a:off x="677334" y="174662"/>
            <a:ext cx="8596668" cy="729464"/>
          </a:xfrm>
        </p:spPr>
        <p:txBody>
          <a:bodyPr/>
          <a:lstStyle/>
          <a:p>
            <a:pPr algn="ctr"/>
            <a:r>
              <a:rPr lang="ru-RU" b="1" dirty="0">
                <a:solidFill>
                  <a:schemeClr val="accent5">
                    <a:lumMod val="75000"/>
                  </a:schemeClr>
                </a:solidFill>
              </a:rPr>
              <a:t>Содержательный раздел</a:t>
            </a:r>
          </a:p>
        </p:txBody>
      </p:sp>
      <p:sp>
        <p:nvSpPr>
          <p:cNvPr id="3" name="Объект 2">
            <a:extLst>
              <a:ext uri="{FF2B5EF4-FFF2-40B4-BE49-F238E27FC236}">
                <a16:creationId xmlns:a16="http://schemas.microsoft.com/office/drawing/2014/main" id="{FDB4257A-6FDE-826F-B8B9-1C3D5EFA654B}"/>
              </a:ext>
            </a:extLst>
          </p:cNvPr>
          <p:cNvSpPr>
            <a:spLocks noGrp="1"/>
          </p:cNvSpPr>
          <p:nvPr>
            <p:ph idx="1"/>
          </p:nvPr>
        </p:nvSpPr>
        <p:spPr>
          <a:xfrm>
            <a:off x="677334" y="904127"/>
            <a:ext cx="8596668" cy="5137236"/>
          </a:xfrm>
        </p:spPr>
        <p:txBody>
          <a:bodyPr>
            <a:normAutofit fontScale="70000" lnSpcReduction="20000"/>
          </a:bodyPr>
          <a:lstStyle/>
          <a:p>
            <a:r>
              <a:rPr lang="ru-RU" dirty="0"/>
              <a:t>- </a:t>
            </a:r>
            <a:r>
              <a:rPr lang="ru-RU" sz="2100" dirty="0"/>
              <a:t>Представлены варианты </a:t>
            </a:r>
            <a:r>
              <a:rPr lang="ru-RU" sz="2100" dirty="0">
                <a:solidFill>
                  <a:schemeClr val="accent4"/>
                </a:solidFill>
              </a:rPr>
              <a:t>организации совместной деятельности детей с педагогом и другими детьми, уточнены возможные варианты позиции педагога </a:t>
            </a:r>
            <a:r>
              <a:rPr lang="ru-RU" sz="2100" dirty="0"/>
              <a:t>на основе его функции: обучает чему-то новому, равноправный партнер, направляет совместную деятельность детской группы, организует деятельность детей друг с другом, наблюдает самостоятельную деятельность детей </a:t>
            </a:r>
          </a:p>
          <a:p>
            <a:r>
              <a:rPr lang="ru-RU" sz="2100" dirty="0"/>
              <a:t> Уточнено </a:t>
            </a:r>
            <a:r>
              <a:rPr lang="ru-RU" sz="2100" dirty="0">
                <a:solidFill>
                  <a:schemeClr val="accent4"/>
                </a:solidFill>
              </a:rPr>
              <a:t>особое место и роль игры </a:t>
            </a:r>
            <a:r>
              <a:rPr lang="ru-RU" sz="2100" dirty="0"/>
              <a:t>в образовательной деятельности и в развитии детей </a:t>
            </a:r>
          </a:p>
          <a:p>
            <a:r>
              <a:rPr lang="ru-RU" sz="2100" dirty="0"/>
              <a:t>- Уточнены возможные формы организации образовательной деятельности по Программе </a:t>
            </a:r>
            <a:r>
              <a:rPr lang="ru-RU" sz="2100" dirty="0">
                <a:solidFill>
                  <a:schemeClr val="accent4"/>
                </a:solidFill>
              </a:rPr>
              <a:t>в первой половине дня, на прогулке, во второй половине дня</a:t>
            </a:r>
          </a:p>
          <a:p>
            <a:r>
              <a:rPr lang="ru-RU" sz="2100" dirty="0"/>
              <a:t> - Развернуто представлена информация о занятии как организационной форме, не означающей обязательную регламентированность процесса, и предполагающей выбор педагогом содержания и педагогически обоснованных методов образовательной деятельности</a:t>
            </a:r>
          </a:p>
          <a:p>
            <a:r>
              <a:rPr lang="ru-RU" sz="2100" dirty="0"/>
              <a:t> - Выделены способы, направления и условия поддержки </a:t>
            </a:r>
            <a:r>
              <a:rPr lang="ru-RU" sz="2100" dirty="0">
                <a:solidFill>
                  <a:schemeClr val="accent4"/>
                </a:solidFill>
              </a:rPr>
              <a:t>детской инициативы</a:t>
            </a:r>
            <a:r>
              <a:rPr lang="ru-RU" sz="2100" dirty="0"/>
              <a:t> на разных возрастных этапах</a:t>
            </a:r>
          </a:p>
          <a:p>
            <a:r>
              <a:rPr lang="ru-RU" sz="2100" dirty="0"/>
              <a:t> - Представлено направление взаимодействия педагогического коллектива с семьями воспитанников: цель, задачи, принципы, направления, возможные формы </a:t>
            </a:r>
            <a:r>
              <a:rPr lang="ru-RU" sz="2100" dirty="0">
                <a:solidFill>
                  <a:schemeClr val="accent4"/>
                </a:solidFill>
              </a:rPr>
              <a:t>(расширено</a:t>
            </a:r>
          </a:p>
          <a:p>
            <a:r>
              <a:rPr lang="ru-RU" sz="2100" dirty="0"/>
              <a:t>- Представлено направление коррекционно-развивающей работы с детьми и/или инклюзивного образования: задачи, содержание, формы организации и др. (расширено) </a:t>
            </a:r>
          </a:p>
          <a:p>
            <a:r>
              <a:rPr lang="ru-RU" sz="2100" dirty="0"/>
              <a:t>- Отдельным блоком (п. 29) включена </a:t>
            </a:r>
            <a:r>
              <a:rPr lang="ru-RU" sz="2100" dirty="0">
                <a:solidFill>
                  <a:schemeClr val="accent4"/>
                </a:solidFill>
              </a:rPr>
              <a:t>Федеральная программа воспитания </a:t>
            </a:r>
          </a:p>
        </p:txBody>
      </p:sp>
    </p:spTree>
    <p:extLst>
      <p:ext uri="{BB962C8B-B14F-4D97-AF65-F5344CB8AC3E}">
        <p14:creationId xmlns:p14="http://schemas.microsoft.com/office/powerpoint/2010/main" val="156981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4153972-92D5-CEE3-7B29-22C6C371E275}"/>
              </a:ext>
            </a:extLst>
          </p:cNvPr>
          <p:cNvSpPr>
            <a:spLocks noGrp="1"/>
          </p:cNvSpPr>
          <p:nvPr>
            <p:ph type="title"/>
          </p:nvPr>
        </p:nvSpPr>
        <p:spPr>
          <a:xfrm>
            <a:off x="677334" y="184935"/>
            <a:ext cx="8596668" cy="708917"/>
          </a:xfrm>
        </p:spPr>
        <p:txBody>
          <a:bodyPr/>
          <a:lstStyle/>
          <a:p>
            <a:pPr algn="ctr"/>
            <a:r>
              <a:rPr lang="ru-RU" b="1" dirty="0">
                <a:solidFill>
                  <a:schemeClr val="accent5">
                    <a:lumMod val="75000"/>
                  </a:schemeClr>
                </a:solidFill>
              </a:rPr>
              <a:t>Организационный раздел</a:t>
            </a:r>
          </a:p>
        </p:txBody>
      </p:sp>
      <p:sp>
        <p:nvSpPr>
          <p:cNvPr id="3" name="Объект 2">
            <a:extLst>
              <a:ext uri="{FF2B5EF4-FFF2-40B4-BE49-F238E27FC236}">
                <a16:creationId xmlns:a16="http://schemas.microsoft.com/office/drawing/2014/main" id="{B1347203-D728-1606-107B-6CFF917004A2}"/>
              </a:ext>
            </a:extLst>
          </p:cNvPr>
          <p:cNvSpPr>
            <a:spLocks noGrp="1"/>
          </p:cNvSpPr>
          <p:nvPr>
            <p:ph idx="1"/>
          </p:nvPr>
        </p:nvSpPr>
        <p:spPr>
          <a:xfrm>
            <a:off x="677334" y="1009883"/>
            <a:ext cx="8596668" cy="3880773"/>
          </a:xfrm>
        </p:spPr>
        <p:txBody>
          <a:bodyPr>
            <a:noAutofit/>
          </a:bodyPr>
          <a:lstStyle/>
          <a:p>
            <a:r>
              <a:rPr lang="ru-RU" sz="2000" dirty="0"/>
              <a:t>- Психолого-педагогические условия </a:t>
            </a:r>
            <a:r>
              <a:rPr lang="ru-RU" sz="2000" dirty="0">
                <a:solidFill>
                  <a:schemeClr val="accent4"/>
                </a:solidFill>
              </a:rPr>
              <a:t>дополнены (например, уточнено, что образовательные задачи могут решаться как с помощью новых форм организации процесса образования (проектная деятельность, образовательная ситуация, обогащенные игры детей в центрах детской активности, проблемно-обучающие ситуации в рамках интеграции образовательных областей) так и традиционных (фронтальные, групповые, индивидуальные занятия)</a:t>
            </a:r>
          </a:p>
          <a:p>
            <a:r>
              <a:rPr lang="ru-RU" sz="2000" dirty="0"/>
              <a:t> - В блоке, посвященном РППС, уточнено, что ФОП ДО не выдвигает жестких требований к организации РППС, и оставляет за ДОО право самостоятельно проектировать предметно-пространственную среду в соответствии с ФГОС ДО и с учетом целей и принципов Программы, а также ряда требований* </a:t>
            </a:r>
          </a:p>
          <a:p>
            <a:r>
              <a:rPr lang="ru-RU" sz="2000" dirty="0"/>
              <a:t> Блок, посвященный материально-техническому обеспечению Программы, обеспеченности методическими материалами и средствами обучения и воспитания, наполнен обобщенными требованиями</a:t>
            </a:r>
          </a:p>
        </p:txBody>
      </p:sp>
    </p:spTree>
    <p:extLst>
      <p:ext uri="{BB962C8B-B14F-4D97-AF65-F5344CB8AC3E}">
        <p14:creationId xmlns:p14="http://schemas.microsoft.com/office/powerpoint/2010/main" val="5553756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D616AFB-2E81-1D69-76F4-B69DAA2B9EDB}"/>
              </a:ext>
            </a:extLst>
          </p:cNvPr>
          <p:cNvSpPr>
            <a:spLocks noGrp="1"/>
          </p:cNvSpPr>
          <p:nvPr>
            <p:ph type="title"/>
          </p:nvPr>
        </p:nvSpPr>
        <p:spPr>
          <a:xfrm>
            <a:off x="677334" y="287676"/>
            <a:ext cx="8596668" cy="528962"/>
          </a:xfrm>
        </p:spPr>
        <p:txBody>
          <a:bodyPr>
            <a:normAutofit fontScale="90000"/>
          </a:bodyPr>
          <a:lstStyle/>
          <a:p>
            <a:pPr algn="ctr"/>
            <a:r>
              <a:rPr lang="ru-RU" b="1" dirty="0">
                <a:solidFill>
                  <a:schemeClr val="accent5">
                    <a:lumMod val="75000"/>
                  </a:schemeClr>
                </a:solidFill>
              </a:rPr>
              <a:t>Организационный раздел</a:t>
            </a:r>
          </a:p>
        </p:txBody>
      </p:sp>
      <p:sp>
        <p:nvSpPr>
          <p:cNvPr id="3" name="Объект 2">
            <a:extLst>
              <a:ext uri="{FF2B5EF4-FFF2-40B4-BE49-F238E27FC236}">
                <a16:creationId xmlns:a16="http://schemas.microsoft.com/office/drawing/2014/main" id="{98E0D56C-2AAC-81E3-35DC-086950A7755C}"/>
              </a:ext>
            </a:extLst>
          </p:cNvPr>
          <p:cNvSpPr>
            <a:spLocks noGrp="1"/>
          </p:cNvSpPr>
          <p:nvPr>
            <p:ph idx="1"/>
          </p:nvPr>
        </p:nvSpPr>
        <p:spPr>
          <a:xfrm>
            <a:off x="677334" y="1006867"/>
            <a:ext cx="8596668" cy="5034495"/>
          </a:xfrm>
        </p:spPr>
        <p:txBody>
          <a:bodyPr>
            <a:normAutofit fontScale="92500" lnSpcReduction="20000"/>
          </a:bodyPr>
          <a:lstStyle/>
          <a:p>
            <a:r>
              <a:rPr lang="ru-RU" dirty="0"/>
              <a:t>- Представлен </a:t>
            </a:r>
            <a:r>
              <a:rPr lang="ru-RU" dirty="0">
                <a:solidFill>
                  <a:schemeClr val="accent4"/>
                </a:solidFill>
              </a:rPr>
              <a:t>развернутый примерный перечень </a:t>
            </a:r>
            <a:r>
              <a:rPr lang="ru-RU" dirty="0"/>
              <a:t>художественной литературы (для каждой группы детей от 1 года до 7 лет), музыкальных произведений, игр, упражнений и т.п. (для всех возрастных групп от 2 мес. до 7 лет), произведений изобразительного искусства (для каждой возрастной группы от 2 до 7 лет), а также </a:t>
            </a:r>
            <a:r>
              <a:rPr lang="ru-RU" dirty="0">
                <a:solidFill>
                  <a:schemeClr val="accent4"/>
                </a:solidFill>
              </a:rPr>
              <a:t>анимационных произведений</a:t>
            </a:r>
            <a:r>
              <a:rPr lang="ru-RU" dirty="0"/>
              <a:t>, которые рекомендуются для семейного просмотра и могут быть использованы в образовательном процессе ДОО (преимущественно отечественные мультипликационные фильмы и сериалы для детей 5-6 и 6-7 лет) </a:t>
            </a:r>
          </a:p>
          <a:p>
            <a:r>
              <a:rPr lang="ru-RU" dirty="0"/>
              <a:t> Примерный режим и распорядок дня опирается на действующие СанПиН, даны как четкие требования, обязательные для соблюдения, так и рамочные ориентиры для изменения режима и распорядка дня </a:t>
            </a:r>
          </a:p>
          <a:p>
            <a:r>
              <a:rPr lang="ru-RU" dirty="0"/>
              <a:t>- В блоке «Федеральный календарный план воспитательной работы» </a:t>
            </a:r>
            <a:r>
              <a:rPr lang="ru-RU" dirty="0">
                <a:solidFill>
                  <a:schemeClr val="accent4"/>
                </a:solidFill>
              </a:rPr>
              <a:t>дан перечень основных государственных и народных праздников, памятных дат, и уточнено, что: • план является единым для ДОО </a:t>
            </a:r>
          </a:p>
          <a:p>
            <a:r>
              <a:rPr lang="ru-RU" dirty="0">
                <a:solidFill>
                  <a:schemeClr val="accent4"/>
                </a:solidFill>
              </a:rPr>
              <a:t>• ДОО вправе наряду с указанными в плане, проводить иные мероприятия, согласно ключевым направлениям воспитания и дополнительного образования детей </a:t>
            </a:r>
          </a:p>
          <a:p>
            <a:r>
              <a:rPr lang="ru-RU" dirty="0">
                <a:solidFill>
                  <a:schemeClr val="accent4"/>
                </a:solidFill>
              </a:rPr>
              <a:t>• все мероприятия плана должны проводиться с учетом особенностей Программы, а также возрастных, физиологических, психоэмоциональных особенностей детей</a:t>
            </a:r>
          </a:p>
        </p:txBody>
      </p:sp>
    </p:spTree>
    <p:extLst>
      <p:ext uri="{BB962C8B-B14F-4D97-AF65-F5344CB8AC3E}">
        <p14:creationId xmlns:p14="http://schemas.microsoft.com/office/powerpoint/2010/main" val="11052763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F033E1E-EE9D-C1E2-D19E-39BA5E70C78E}"/>
              </a:ext>
            </a:extLst>
          </p:cNvPr>
          <p:cNvSpPr>
            <a:spLocks noGrp="1"/>
          </p:cNvSpPr>
          <p:nvPr>
            <p:ph type="title"/>
          </p:nvPr>
        </p:nvSpPr>
        <p:spPr/>
        <p:txBody>
          <a:bodyPr>
            <a:normAutofit/>
          </a:bodyPr>
          <a:lstStyle/>
          <a:p>
            <a:r>
              <a:rPr lang="ru-RU" sz="2000" dirty="0">
                <a:solidFill>
                  <a:schemeClr val="accent5">
                    <a:lumMod val="75000"/>
                  </a:schemeClr>
                </a:solidFill>
              </a:rPr>
              <a:t>Федеральный закон от 29декабря 2012 г. № 273 ФЗ «Об образовании в Российской Федерации» Статья 28. Компетенции, права, обязанности и ответственность образовательной организации:</a:t>
            </a:r>
          </a:p>
        </p:txBody>
      </p:sp>
      <p:sp>
        <p:nvSpPr>
          <p:cNvPr id="3" name="Объект 2">
            <a:extLst>
              <a:ext uri="{FF2B5EF4-FFF2-40B4-BE49-F238E27FC236}">
                <a16:creationId xmlns:a16="http://schemas.microsoft.com/office/drawing/2014/main" id="{BA13D752-CA6A-80BD-7E54-2D403E1972FB}"/>
              </a:ext>
            </a:extLst>
          </p:cNvPr>
          <p:cNvSpPr>
            <a:spLocks noGrp="1"/>
          </p:cNvSpPr>
          <p:nvPr>
            <p:ph idx="1"/>
          </p:nvPr>
        </p:nvSpPr>
        <p:spPr/>
        <p:txBody>
          <a:bodyPr>
            <a:noAutofit/>
          </a:bodyPr>
          <a:lstStyle/>
          <a:p>
            <a:r>
              <a:rPr lang="ru-RU" sz="3200" dirty="0"/>
              <a:t>П. 2. Образовательные организации при реализации образовательных программ свободны в определении содержания образования</a:t>
            </a:r>
            <a:r>
              <a:rPr lang="ru-RU" sz="3200" dirty="0">
                <a:solidFill>
                  <a:schemeClr val="accent4"/>
                </a:solidFill>
              </a:rPr>
              <a:t>, выборе образовательных технологий, а также в выборе учебно-методического обеспечения</a:t>
            </a:r>
            <a:r>
              <a:rPr lang="ru-RU" sz="3200" dirty="0"/>
              <a:t>, если иное не установлено настоящим Федеральным законом </a:t>
            </a:r>
          </a:p>
        </p:txBody>
      </p:sp>
    </p:spTree>
    <p:extLst>
      <p:ext uri="{BB962C8B-B14F-4D97-AF65-F5344CB8AC3E}">
        <p14:creationId xmlns:p14="http://schemas.microsoft.com/office/powerpoint/2010/main" val="14938485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F9DA26F-0497-E093-6E08-53B706436AED}"/>
              </a:ext>
            </a:extLst>
          </p:cNvPr>
          <p:cNvSpPr txBox="1"/>
          <p:nvPr/>
        </p:nvSpPr>
        <p:spPr>
          <a:xfrm>
            <a:off x="1068512" y="573510"/>
            <a:ext cx="8024116" cy="6370975"/>
          </a:xfrm>
          <a:prstGeom prst="rect">
            <a:avLst/>
          </a:prstGeom>
          <a:noFill/>
        </p:spPr>
        <p:txBody>
          <a:bodyPr wrap="square">
            <a:spAutoFit/>
          </a:bodyPr>
          <a:lstStyle/>
          <a:p>
            <a:r>
              <a:rPr lang="ru-RU" sz="2400" b="1" dirty="0">
                <a:solidFill>
                  <a:srgbClr val="FF0000"/>
                </a:solidFill>
              </a:rPr>
              <a:t>«Федеральная основная общеобразовательная программа </a:t>
            </a:r>
            <a:r>
              <a:rPr lang="ru-RU" sz="2400" dirty="0"/>
              <a:t>- учебно-методическая документация (федеральный учебный план, федеральный календарный учебный график, федеральные рабочие программы учебных предметов, курсов, дисциплин (модулей), иных компонентов, федеральная рабочая программа воспитания, федеральный календарный план воспитательной работы), определяющая единые для Российской Федерации базовые объем и содержание образования определенного уровня и (или) определенной направленности, планируемые результаты освоения образовательной программы» </a:t>
            </a:r>
          </a:p>
          <a:p>
            <a:endParaRPr lang="ru-RU" sz="2400" dirty="0"/>
          </a:p>
          <a:p>
            <a:r>
              <a:rPr lang="ru-RU" sz="2400" dirty="0"/>
              <a:t> </a:t>
            </a:r>
            <a:r>
              <a:rPr lang="ru-RU" sz="2400" b="1" dirty="0">
                <a:solidFill>
                  <a:srgbClr val="FF0000"/>
                </a:solidFill>
              </a:rPr>
              <a:t>Основные общеобразовательные программы </a:t>
            </a:r>
            <a:r>
              <a:rPr lang="ru-RU" sz="2400" dirty="0"/>
              <a:t>подлежат приведению в соответствие с федеральными основными общеобразовательными программами не позднее 1 сентября 2023 года</a:t>
            </a:r>
          </a:p>
        </p:txBody>
      </p:sp>
    </p:spTree>
    <p:extLst>
      <p:ext uri="{BB962C8B-B14F-4D97-AF65-F5344CB8AC3E}">
        <p14:creationId xmlns:p14="http://schemas.microsoft.com/office/powerpoint/2010/main" val="39267826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2674E24-4CE6-536B-938A-0DEF6850C26C}"/>
              </a:ext>
            </a:extLst>
          </p:cNvPr>
          <p:cNvSpPr txBox="1"/>
          <p:nvPr/>
        </p:nvSpPr>
        <p:spPr>
          <a:xfrm>
            <a:off x="544530" y="370446"/>
            <a:ext cx="8681662" cy="6063198"/>
          </a:xfrm>
          <a:prstGeom prst="rect">
            <a:avLst/>
          </a:prstGeom>
          <a:noFill/>
        </p:spPr>
        <p:txBody>
          <a:bodyPr wrap="square">
            <a:spAutoFit/>
          </a:bodyPr>
          <a:lstStyle/>
          <a:p>
            <a:pPr algn="ctr"/>
            <a:r>
              <a:rPr lang="ru-RU" sz="2800" b="1" dirty="0">
                <a:solidFill>
                  <a:srgbClr val="FF0000"/>
                </a:solidFill>
              </a:rPr>
              <a:t>Ключевые изменения во ФГОС ДО: </a:t>
            </a:r>
          </a:p>
          <a:p>
            <a:r>
              <a:rPr lang="ru-RU" dirty="0"/>
              <a:t>П. 2.6: перечень образовательных областей не изменился, однако расширено и конкретизировано содержание образовательных областей </a:t>
            </a:r>
          </a:p>
          <a:p>
            <a:r>
              <a:rPr lang="ru-RU" dirty="0"/>
              <a:t>П. 2.7: частично изменен перечень детских видов деятельности на этапах младенчества, раннего и дошкольного детства</a:t>
            </a:r>
          </a:p>
          <a:p>
            <a:r>
              <a:rPr lang="ru-RU" dirty="0"/>
              <a:t> П. 2.10: уточнено, что содержание и планируемые результаты ООП должны быть не ниже содержания и планируемых результатов ФОП ДО </a:t>
            </a:r>
          </a:p>
          <a:p>
            <a:r>
              <a:rPr lang="ru-RU" dirty="0"/>
              <a:t>П. 2.11: уточнено, что содержательный раздел Программы должен включать описание образовательной деятельности в соответствии с направлениями развития ребенка, представленными в пяти образовательных областях, Федеральной образовательной программой и с учетом используемых методических пособий, обеспечивающих реализацию данного содержания</a:t>
            </a:r>
          </a:p>
          <a:p>
            <a:r>
              <a:rPr lang="ru-RU" dirty="0"/>
              <a:t> П. 2.12: указано, что обязательная часть программы должна соответствовать ФОП ДО, и может оформляться в виде ссылки на ФОП </a:t>
            </a:r>
          </a:p>
          <a:p>
            <a:r>
              <a:rPr lang="ru-RU" dirty="0"/>
              <a:t>П. 2.13: указано, что в краткой презентации ООП ДО, помимо прочего (см. ФГОС ДО), должна быть представлена ссылка на ФОП ДО </a:t>
            </a:r>
          </a:p>
          <a:p>
            <a:r>
              <a:rPr lang="ru-RU" dirty="0"/>
              <a:t>П. 3.2.9: максимально допустимый объем образовательной нагрузки приведен в соответствие с действующими СанПиН П. </a:t>
            </a:r>
          </a:p>
          <a:p>
            <a:r>
              <a:rPr lang="ru-RU" dirty="0"/>
              <a:t>4.6: включены целевые ориентиры образования в младенческом возрасте, а также расширены целевые ориентиры в раннем возрасте и на этапе завершения дошкольного образования </a:t>
            </a:r>
          </a:p>
        </p:txBody>
      </p:sp>
    </p:spTree>
    <p:extLst>
      <p:ext uri="{BB962C8B-B14F-4D97-AF65-F5344CB8AC3E}">
        <p14:creationId xmlns:p14="http://schemas.microsoft.com/office/powerpoint/2010/main" val="40473657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6B6CF1D-BFFD-2B49-5D6B-800AF8CE03EC}"/>
              </a:ext>
            </a:extLst>
          </p:cNvPr>
          <p:cNvSpPr>
            <a:spLocks noGrp="1"/>
          </p:cNvSpPr>
          <p:nvPr>
            <p:ph type="title"/>
          </p:nvPr>
        </p:nvSpPr>
        <p:spPr/>
        <p:txBody>
          <a:bodyPr>
            <a:normAutofit/>
          </a:bodyPr>
          <a:lstStyle/>
          <a:p>
            <a:pPr algn="ctr"/>
            <a:r>
              <a:rPr lang="ru-RU" sz="2000" b="1" dirty="0">
                <a:solidFill>
                  <a:schemeClr val="accent5">
                    <a:lumMod val="75000"/>
                  </a:schemeClr>
                </a:solidFill>
              </a:rPr>
              <a:t>Приказ Министерства просвещения Российской Федерации от 25.11.2022 № 1028 «Об утверждении федеральной образовательной программы дошкольного образования» (зарегистрирован 28.12.2022 № 71847)</a:t>
            </a:r>
          </a:p>
        </p:txBody>
      </p:sp>
      <p:sp>
        <p:nvSpPr>
          <p:cNvPr id="3" name="Объект 2">
            <a:extLst>
              <a:ext uri="{FF2B5EF4-FFF2-40B4-BE49-F238E27FC236}">
                <a16:creationId xmlns:a16="http://schemas.microsoft.com/office/drawing/2014/main" id="{0A0FA787-0058-8BFC-56DF-F8794715BCAE}"/>
              </a:ext>
            </a:extLst>
          </p:cNvPr>
          <p:cNvSpPr>
            <a:spLocks noGrp="1"/>
          </p:cNvSpPr>
          <p:nvPr>
            <p:ph idx="1"/>
          </p:nvPr>
        </p:nvSpPr>
        <p:spPr>
          <a:xfrm>
            <a:off x="677333" y="2160589"/>
            <a:ext cx="9833129" cy="4697411"/>
          </a:xfrm>
        </p:spPr>
        <p:txBody>
          <a:bodyPr>
            <a:normAutofit fontScale="92500" lnSpcReduction="10000"/>
          </a:bodyPr>
          <a:lstStyle/>
          <a:p>
            <a:r>
              <a:rPr lang="ru-RU" sz="2000" dirty="0"/>
              <a:t>«Федеральная программа позволяет реализовать несколько основополагающих функций дошкольного уровня образования: </a:t>
            </a:r>
          </a:p>
          <a:p>
            <a:r>
              <a:rPr lang="ru-RU" sz="2000" dirty="0"/>
              <a:t>. Обучение и воспитание ребенка дошкольного возраста как Гражданина Российской Федерации, формирование основ его гражданской и культурной идентичности на соответствующем его возрасту содержании доступными средствами. </a:t>
            </a:r>
          </a:p>
          <a:p>
            <a:r>
              <a:rPr lang="ru-RU" sz="2000" dirty="0"/>
              <a:t>. Создание единого ядра содержания дошкольного образования (далее – ДО), ориентированного на приобщение детей к традиционным нравственным и социокультурным ценностям российского народа, воспитание подрастающего поколения как знающего и уважающего историю и культуру своей семьи, большой и малой Родины. </a:t>
            </a:r>
          </a:p>
          <a:p>
            <a:r>
              <a:rPr lang="ru-RU" sz="2000" dirty="0"/>
              <a:t>3. Создание единого федерального образовательного пространства воспитания и обучения детей от рождения до поступления в начальную школу, обеспечивающего ребенку и его родителям (законным представителям) равные, качественные условия ДО, вне зависимости от места проживания»</a:t>
            </a:r>
          </a:p>
        </p:txBody>
      </p:sp>
    </p:spTree>
    <p:extLst>
      <p:ext uri="{BB962C8B-B14F-4D97-AF65-F5344CB8AC3E}">
        <p14:creationId xmlns:p14="http://schemas.microsoft.com/office/powerpoint/2010/main" val="38544466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3154D0F-2879-AD72-7DF0-AC0C36F67931}"/>
              </a:ext>
            </a:extLst>
          </p:cNvPr>
          <p:cNvSpPr txBox="1"/>
          <p:nvPr/>
        </p:nvSpPr>
        <p:spPr>
          <a:xfrm>
            <a:off x="595901" y="636999"/>
            <a:ext cx="9791272" cy="5016758"/>
          </a:xfrm>
          <a:prstGeom prst="rect">
            <a:avLst/>
          </a:prstGeom>
          <a:noFill/>
        </p:spPr>
        <p:txBody>
          <a:bodyPr wrap="square">
            <a:spAutoFit/>
          </a:bodyPr>
          <a:lstStyle/>
          <a:p>
            <a:r>
              <a:rPr lang="ru-RU" dirty="0"/>
              <a:t>«</a:t>
            </a:r>
            <a:r>
              <a:rPr lang="ru-RU" sz="3200" dirty="0"/>
              <a:t>Федеральная программа определяет единые для Российской Федерации базовые объем и содержание ДО, осваиваемые обучающимися в организациях, осуществляющих образовательную деятельность (далее – ДОО), и планируемые результаты освоения образовательной программы» </a:t>
            </a:r>
          </a:p>
          <a:p>
            <a:r>
              <a:rPr lang="ru-RU" sz="3200" dirty="0"/>
              <a:t>Содержание и планируемые образовательные результаты, заявленные в ФОП ДО, </a:t>
            </a:r>
            <a:r>
              <a:rPr lang="ru-RU" sz="3200" b="1" dirty="0">
                <a:solidFill>
                  <a:schemeClr val="accent4"/>
                </a:solidFill>
              </a:rPr>
              <a:t>ОБЯЗАТЕЛЬНЫ</a:t>
            </a:r>
            <a:r>
              <a:rPr lang="ru-RU" sz="3200" dirty="0"/>
              <a:t> для достижения в каждой ДО</a:t>
            </a:r>
          </a:p>
        </p:txBody>
      </p:sp>
    </p:spTree>
    <p:extLst>
      <p:ext uri="{BB962C8B-B14F-4D97-AF65-F5344CB8AC3E}">
        <p14:creationId xmlns:p14="http://schemas.microsoft.com/office/powerpoint/2010/main" val="24938526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a:extLst>
              <a:ext uri="{FF2B5EF4-FFF2-40B4-BE49-F238E27FC236}">
                <a16:creationId xmlns:a16="http://schemas.microsoft.com/office/drawing/2014/main" id="{F994E1E3-483F-AB03-C043-30357C7740F4}"/>
              </a:ext>
            </a:extLst>
          </p:cNvPr>
          <p:cNvSpPr>
            <a:spLocks noGrp="1"/>
          </p:cNvSpPr>
          <p:nvPr>
            <p:ph type="title"/>
          </p:nvPr>
        </p:nvSpPr>
        <p:spPr/>
        <p:txBody>
          <a:bodyPr/>
          <a:lstStyle/>
          <a:p>
            <a:pPr algn="r"/>
            <a:r>
              <a:rPr lang="ru-RU" dirty="0">
                <a:solidFill>
                  <a:schemeClr val="accent5">
                    <a:lumMod val="75000"/>
                  </a:schemeClr>
                </a:solidFill>
              </a:rPr>
              <a:t>Особенности структуры ФОП ДО</a:t>
            </a:r>
          </a:p>
        </p:txBody>
      </p:sp>
      <p:sp>
        <p:nvSpPr>
          <p:cNvPr id="5" name="Объект 4">
            <a:extLst>
              <a:ext uri="{FF2B5EF4-FFF2-40B4-BE49-F238E27FC236}">
                <a16:creationId xmlns:a16="http://schemas.microsoft.com/office/drawing/2014/main" id="{37469813-BA4E-9FA9-98D0-0BBAE7DD3C25}"/>
              </a:ext>
            </a:extLst>
          </p:cNvPr>
          <p:cNvSpPr>
            <a:spLocks noGrp="1"/>
          </p:cNvSpPr>
          <p:nvPr>
            <p:ph idx="1"/>
          </p:nvPr>
        </p:nvSpPr>
        <p:spPr>
          <a:xfrm>
            <a:off x="677334" y="1428109"/>
            <a:ext cx="8596668" cy="4613254"/>
          </a:xfrm>
        </p:spPr>
        <p:txBody>
          <a:bodyPr>
            <a:noAutofit/>
          </a:bodyPr>
          <a:lstStyle/>
          <a:p>
            <a:r>
              <a:rPr lang="ru-RU" sz="2800" dirty="0"/>
              <a:t> </a:t>
            </a:r>
            <a:r>
              <a:rPr lang="ru-RU" sz="2400" dirty="0"/>
              <a:t>Структура ООП ДО: целевой, содержательный, организационный разделы </a:t>
            </a:r>
          </a:p>
          <a:p>
            <a:r>
              <a:rPr lang="ru-RU" sz="2400" dirty="0"/>
              <a:t>- В </a:t>
            </a:r>
            <a:r>
              <a:rPr lang="ru-RU" sz="2400" u="sng" dirty="0"/>
              <a:t>целевом </a:t>
            </a:r>
            <a:r>
              <a:rPr lang="ru-RU" sz="2400" dirty="0"/>
              <a:t>разделе: </a:t>
            </a:r>
          </a:p>
          <a:p>
            <a:r>
              <a:rPr lang="ru-RU" sz="2400" dirty="0"/>
              <a:t>• Пояснительная записка: цель, задачи, принципы, подходы к формированию Программы</a:t>
            </a:r>
          </a:p>
          <a:p>
            <a:r>
              <a:rPr lang="ru-RU" sz="2400" dirty="0"/>
              <a:t> • Планируемые результаты реализации Программы </a:t>
            </a:r>
          </a:p>
          <a:p>
            <a:r>
              <a:rPr lang="ru-RU" sz="2400" dirty="0"/>
              <a:t>• </a:t>
            </a:r>
            <a:r>
              <a:rPr lang="ru-RU" sz="2400" b="1" dirty="0">
                <a:solidFill>
                  <a:schemeClr val="accent4"/>
                </a:solidFill>
              </a:rPr>
              <a:t>Педагогическая диагностика достижения планируемых результатов </a:t>
            </a:r>
          </a:p>
        </p:txBody>
      </p:sp>
    </p:spTree>
    <p:extLst>
      <p:ext uri="{BB962C8B-B14F-4D97-AF65-F5344CB8AC3E}">
        <p14:creationId xmlns:p14="http://schemas.microsoft.com/office/powerpoint/2010/main" val="15031877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DB3EF5B-D130-4527-CE6E-C8D6A3D53258}"/>
              </a:ext>
            </a:extLst>
          </p:cNvPr>
          <p:cNvSpPr txBox="1"/>
          <p:nvPr/>
        </p:nvSpPr>
        <p:spPr>
          <a:xfrm>
            <a:off x="842481" y="753912"/>
            <a:ext cx="8311792" cy="5632311"/>
          </a:xfrm>
          <a:prstGeom prst="rect">
            <a:avLst/>
          </a:prstGeom>
          <a:noFill/>
        </p:spPr>
        <p:txBody>
          <a:bodyPr wrap="square">
            <a:spAutoFit/>
          </a:bodyPr>
          <a:lstStyle/>
          <a:p>
            <a:r>
              <a:rPr lang="ru-RU" sz="2000" dirty="0"/>
              <a:t>- В </a:t>
            </a:r>
            <a:r>
              <a:rPr lang="ru-RU" sz="2000" u="sng" dirty="0"/>
              <a:t>содержательном </a:t>
            </a:r>
            <a:r>
              <a:rPr lang="ru-RU" sz="2000" dirty="0"/>
              <a:t>разделе: </a:t>
            </a:r>
          </a:p>
          <a:p>
            <a:r>
              <a:rPr lang="ru-RU" sz="2000" dirty="0"/>
              <a:t>• Задачи и содержания образования (обучения и воспитания) по образовательным областям: </a:t>
            </a:r>
          </a:p>
          <a:p>
            <a:r>
              <a:rPr lang="ru-RU" sz="2000" dirty="0"/>
              <a:t> социально-коммуникативное развитие </a:t>
            </a:r>
          </a:p>
          <a:p>
            <a:r>
              <a:rPr lang="ru-RU" sz="2000" dirty="0"/>
              <a:t> познавательное развитие </a:t>
            </a:r>
          </a:p>
          <a:p>
            <a:r>
              <a:rPr lang="ru-RU" sz="2000" dirty="0"/>
              <a:t> речевое развитие </a:t>
            </a:r>
          </a:p>
          <a:p>
            <a:r>
              <a:rPr lang="ru-RU" sz="2000" dirty="0"/>
              <a:t> художественно-эстетическое развитие </a:t>
            </a:r>
          </a:p>
          <a:p>
            <a:r>
              <a:rPr lang="ru-RU" sz="2000" dirty="0"/>
              <a:t> физическое развитие</a:t>
            </a:r>
          </a:p>
          <a:p>
            <a:r>
              <a:rPr lang="ru-RU" sz="2000" dirty="0"/>
              <a:t> • </a:t>
            </a:r>
            <a:r>
              <a:rPr lang="ru-RU" sz="2000" dirty="0">
                <a:solidFill>
                  <a:schemeClr val="accent4"/>
                </a:solidFill>
              </a:rPr>
              <a:t>Вариативные формы, способы, методы и средства реализации Программы </a:t>
            </a:r>
          </a:p>
          <a:p>
            <a:r>
              <a:rPr lang="ru-RU" sz="2000" dirty="0">
                <a:solidFill>
                  <a:schemeClr val="accent4"/>
                </a:solidFill>
              </a:rPr>
              <a:t>• Особенности образовательной деятельности разных видов и культурных практик </a:t>
            </a:r>
          </a:p>
          <a:p>
            <a:r>
              <a:rPr lang="ru-RU" sz="2000" dirty="0">
                <a:solidFill>
                  <a:schemeClr val="accent4"/>
                </a:solidFill>
              </a:rPr>
              <a:t> Способы и направления поддержки детской инициативы </a:t>
            </a:r>
          </a:p>
          <a:p>
            <a:r>
              <a:rPr lang="ru-RU" sz="2000" dirty="0">
                <a:solidFill>
                  <a:schemeClr val="tx1"/>
                </a:solidFill>
              </a:rPr>
              <a:t>• Особенности взаимодействия педагогического коллектива с семьями обучающихся </a:t>
            </a:r>
          </a:p>
          <a:p>
            <a:r>
              <a:rPr lang="ru-RU" sz="2000" dirty="0">
                <a:solidFill>
                  <a:schemeClr val="accent4"/>
                </a:solidFill>
              </a:rPr>
              <a:t>• </a:t>
            </a:r>
            <a:r>
              <a:rPr lang="ru-RU" sz="2000" dirty="0"/>
              <a:t>Направления и задачи коррекционно-развивающей работы. Содержание коррекционно-развивающей работы на уровне ДОО </a:t>
            </a:r>
          </a:p>
          <a:p>
            <a:r>
              <a:rPr lang="ru-RU" sz="2000" dirty="0"/>
              <a:t>• </a:t>
            </a:r>
            <a:r>
              <a:rPr lang="ru-RU" sz="2000" dirty="0">
                <a:solidFill>
                  <a:schemeClr val="accent4"/>
                </a:solidFill>
              </a:rPr>
              <a:t>Федеральная рабочая программа воспитания – </a:t>
            </a:r>
          </a:p>
        </p:txBody>
      </p:sp>
    </p:spTree>
    <p:extLst>
      <p:ext uri="{BB962C8B-B14F-4D97-AF65-F5344CB8AC3E}">
        <p14:creationId xmlns:p14="http://schemas.microsoft.com/office/powerpoint/2010/main" val="37880292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A307D44-DC58-4246-143D-613B96E52FBD}"/>
              </a:ext>
            </a:extLst>
          </p:cNvPr>
          <p:cNvSpPr txBox="1"/>
          <p:nvPr/>
        </p:nvSpPr>
        <p:spPr>
          <a:xfrm>
            <a:off x="636999" y="428178"/>
            <a:ext cx="8455630" cy="6001643"/>
          </a:xfrm>
          <a:prstGeom prst="rect">
            <a:avLst/>
          </a:prstGeom>
          <a:noFill/>
        </p:spPr>
        <p:txBody>
          <a:bodyPr wrap="square">
            <a:spAutoFit/>
          </a:bodyPr>
          <a:lstStyle/>
          <a:p>
            <a:r>
              <a:rPr lang="ru-RU" sz="2400" dirty="0"/>
              <a:t>В о</a:t>
            </a:r>
            <a:r>
              <a:rPr lang="ru-RU" sz="2400" u="sng" dirty="0"/>
              <a:t>рганизационном</a:t>
            </a:r>
            <a:r>
              <a:rPr lang="ru-RU" sz="2400" dirty="0"/>
              <a:t> разделе: </a:t>
            </a:r>
          </a:p>
          <a:p>
            <a:r>
              <a:rPr lang="ru-RU" sz="2400" dirty="0"/>
              <a:t>• Психолого-педагогические условия реализации Программы </a:t>
            </a:r>
          </a:p>
          <a:p>
            <a:r>
              <a:rPr lang="ru-RU" sz="2400" dirty="0"/>
              <a:t>• Особенности организации развивающей предметно-пространственной среды</a:t>
            </a:r>
          </a:p>
          <a:p>
            <a:r>
              <a:rPr lang="ru-RU" sz="2400" dirty="0"/>
              <a:t> • Материально-техническое обеспечение Программы, обеспеченность методическими материалами и средствами обучения и воспитания </a:t>
            </a:r>
          </a:p>
          <a:p>
            <a:r>
              <a:rPr lang="ru-RU" sz="2400" dirty="0">
                <a:solidFill>
                  <a:schemeClr val="accent4"/>
                </a:solidFill>
              </a:rPr>
              <a:t>• Примерный перечень литературных, музыкальных, художественных, анимационных произведений для реализации Программы </a:t>
            </a:r>
          </a:p>
          <a:p>
            <a:r>
              <a:rPr lang="ru-RU" sz="2400" dirty="0"/>
              <a:t>• Кадровые условия реализации Программы</a:t>
            </a:r>
          </a:p>
          <a:p>
            <a:r>
              <a:rPr lang="ru-RU" sz="2400" dirty="0"/>
              <a:t> • Примерный режим и распорядок дня в дошкольных группах</a:t>
            </a:r>
          </a:p>
          <a:p>
            <a:r>
              <a:rPr lang="ru-RU" sz="2400" dirty="0">
                <a:solidFill>
                  <a:schemeClr val="accent4"/>
                </a:solidFill>
              </a:rPr>
              <a:t> • Федеральный календарный план воспитательной работы </a:t>
            </a:r>
          </a:p>
        </p:txBody>
      </p:sp>
    </p:spTree>
    <p:extLst>
      <p:ext uri="{BB962C8B-B14F-4D97-AF65-F5344CB8AC3E}">
        <p14:creationId xmlns:p14="http://schemas.microsoft.com/office/powerpoint/2010/main" val="40702718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68E5383-783E-FDFD-8E6F-1CE624F0840C}"/>
              </a:ext>
            </a:extLst>
          </p:cNvPr>
          <p:cNvSpPr>
            <a:spLocks noGrp="1"/>
          </p:cNvSpPr>
          <p:nvPr>
            <p:ph type="title"/>
          </p:nvPr>
        </p:nvSpPr>
        <p:spPr>
          <a:xfrm>
            <a:off x="677334" y="277402"/>
            <a:ext cx="8596668" cy="1109609"/>
          </a:xfrm>
        </p:spPr>
        <p:txBody>
          <a:bodyPr>
            <a:normAutofit fontScale="90000"/>
          </a:bodyPr>
          <a:lstStyle/>
          <a:p>
            <a:pPr algn="ctr"/>
            <a:r>
              <a:rPr lang="ru-RU" b="1" dirty="0">
                <a:solidFill>
                  <a:schemeClr val="accent5">
                    <a:lumMod val="75000"/>
                  </a:schemeClr>
                </a:solidFill>
              </a:rPr>
              <a:t>Особенности содержания ФОП ДО</a:t>
            </a:r>
            <a:br>
              <a:rPr lang="ru-RU" b="1" dirty="0">
                <a:solidFill>
                  <a:schemeClr val="accent5">
                    <a:lumMod val="75000"/>
                  </a:schemeClr>
                </a:solidFill>
              </a:rPr>
            </a:br>
            <a:r>
              <a:rPr lang="ru-RU" b="1" dirty="0">
                <a:solidFill>
                  <a:schemeClr val="accent5">
                    <a:lumMod val="75000"/>
                  </a:schemeClr>
                </a:solidFill>
              </a:rPr>
              <a:t> </a:t>
            </a:r>
            <a:r>
              <a:rPr lang="ru-RU" sz="2400" b="1" dirty="0">
                <a:solidFill>
                  <a:schemeClr val="accent5">
                    <a:lumMod val="75000"/>
                  </a:schemeClr>
                </a:solidFill>
              </a:rPr>
              <a:t>Общие положения:</a:t>
            </a:r>
          </a:p>
        </p:txBody>
      </p:sp>
      <p:sp>
        <p:nvSpPr>
          <p:cNvPr id="3" name="Объект 2">
            <a:extLst>
              <a:ext uri="{FF2B5EF4-FFF2-40B4-BE49-F238E27FC236}">
                <a16:creationId xmlns:a16="http://schemas.microsoft.com/office/drawing/2014/main" id="{9EA127C4-E859-01F9-78B9-155CAE906C4A}"/>
              </a:ext>
            </a:extLst>
          </p:cNvPr>
          <p:cNvSpPr>
            <a:spLocks noGrp="1"/>
          </p:cNvSpPr>
          <p:nvPr>
            <p:ph idx="1"/>
          </p:nvPr>
        </p:nvSpPr>
        <p:spPr>
          <a:xfrm>
            <a:off x="677334" y="1387011"/>
            <a:ext cx="9925596" cy="4654351"/>
          </a:xfrm>
        </p:spPr>
        <p:txBody>
          <a:bodyPr>
            <a:noAutofit/>
          </a:bodyPr>
          <a:lstStyle/>
          <a:p>
            <a:r>
              <a:rPr lang="ru-RU" sz="1600" dirty="0"/>
              <a:t>- Опора Программы на принципы дошкольного образования, зафиксированные во ФГОС ДО - </a:t>
            </a:r>
            <a:r>
              <a:rPr lang="ru-RU" sz="1600" dirty="0">
                <a:solidFill>
                  <a:schemeClr val="accent4"/>
                </a:solidFill>
              </a:rPr>
              <a:t>Обязательная часть </a:t>
            </a:r>
            <a:r>
              <a:rPr lang="ru-RU" sz="1600" dirty="0"/>
              <a:t>(не менее 60%, </a:t>
            </a:r>
            <a:r>
              <a:rPr lang="ru-RU" sz="1600" dirty="0">
                <a:solidFill>
                  <a:schemeClr val="accent4"/>
                </a:solidFill>
              </a:rPr>
              <a:t>должна соответствовать ФОП ДО</a:t>
            </a:r>
            <a:r>
              <a:rPr lang="ru-RU" sz="1600" dirty="0"/>
              <a:t>) и часть, формируемая участниками образовательных отношений (не более 40%)</a:t>
            </a:r>
          </a:p>
          <a:p>
            <a:r>
              <a:rPr lang="ru-RU" sz="1600" dirty="0"/>
              <a:t> - ФОП включает в себя </a:t>
            </a:r>
            <a:r>
              <a:rPr lang="ru-RU" sz="1600" dirty="0">
                <a:solidFill>
                  <a:schemeClr val="accent4"/>
                </a:solidFill>
              </a:rPr>
              <a:t>учебно-методическую документацию, в состав которой входят </a:t>
            </a:r>
            <a:r>
              <a:rPr lang="ru-RU" sz="1600" dirty="0"/>
              <a:t>федеральная рабочая программа воспитания, примерный режим и распорядок дня дошкольных групп, </a:t>
            </a:r>
            <a:r>
              <a:rPr lang="ru-RU" sz="1600" dirty="0">
                <a:solidFill>
                  <a:schemeClr val="accent4"/>
                </a:solidFill>
              </a:rPr>
              <a:t>федеральный календарный план воспитательной работы и иные компоненты </a:t>
            </a:r>
          </a:p>
          <a:p>
            <a:r>
              <a:rPr lang="ru-RU" sz="1600" dirty="0"/>
              <a:t>- В целевом разделе: </a:t>
            </a:r>
            <a:r>
              <a:rPr lang="ru-RU" sz="1600" dirty="0">
                <a:solidFill>
                  <a:schemeClr val="accent4"/>
                </a:solidFill>
              </a:rPr>
              <a:t>+ </a:t>
            </a:r>
            <a:r>
              <a:rPr lang="ru-RU" sz="1600" dirty="0" err="1">
                <a:solidFill>
                  <a:schemeClr val="accent4"/>
                </a:solidFill>
              </a:rPr>
              <a:t>предствлены</a:t>
            </a:r>
            <a:r>
              <a:rPr lang="ru-RU" sz="1600" dirty="0">
                <a:solidFill>
                  <a:schemeClr val="accent4"/>
                </a:solidFill>
              </a:rPr>
              <a:t> планируемые результаты освоения ФОП в младенческом, раннем и дошкольном возрасте (к 4-м, 5-ти, 6-ти годам, на этапе завершения освоения ФОП ДО) </a:t>
            </a:r>
          </a:p>
          <a:p>
            <a:r>
              <a:rPr lang="ru-RU" sz="1600" dirty="0"/>
              <a:t>В содержательном разделе: </a:t>
            </a:r>
            <a:r>
              <a:rPr lang="ru-RU" sz="1600" dirty="0">
                <a:solidFill>
                  <a:schemeClr val="accent4"/>
                </a:solidFill>
              </a:rPr>
              <a:t>+ федеральная рабочая программа воспитания, которая </a:t>
            </a:r>
            <a:r>
              <a:rPr lang="ru-RU" sz="1600" dirty="0" err="1">
                <a:solidFill>
                  <a:schemeClr val="accent4"/>
                </a:solidFill>
              </a:rPr>
              <a:t>раск-рывает</a:t>
            </a:r>
            <a:r>
              <a:rPr lang="ru-RU" sz="1600" dirty="0">
                <a:solidFill>
                  <a:schemeClr val="accent4"/>
                </a:solidFill>
              </a:rPr>
              <a:t> задачи и направления воспитательной работы</a:t>
            </a:r>
          </a:p>
          <a:p>
            <a:r>
              <a:rPr lang="ru-RU" sz="1600" dirty="0"/>
              <a:t> - В организационном разделе: </a:t>
            </a:r>
            <a:r>
              <a:rPr lang="ru-RU" sz="1600" dirty="0">
                <a:solidFill>
                  <a:schemeClr val="accent4"/>
                </a:solidFill>
              </a:rPr>
              <a:t>+ примерные перечни художественной литературы, музыкальных произведений, произведений изобразительного искусства для использования в образовательной работе в разных возрастных группах, примерный перечень рекомендуемых анимационных произведений, федеральный календарный план воспитательной работы</a:t>
            </a:r>
          </a:p>
          <a:p>
            <a:r>
              <a:rPr lang="ru-RU" sz="1600" dirty="0"/>
              <a:t> - ДОО имеет право выбора способов реализации образовательной деятельности в зависимости от конкретных условий, предпочтений педагогического коллектива и других участников образовательных отношений, а также с учетом индивидуальных особенностей обучающихся, специфики их потребностей и интересов, возрастных возможностей</a:t>
            </a:r>
          </a:p>
        </p:txBody>
      </p:sp>
    </p:spTree>
    <p:extLst>
      <p:ext uri="{BB962C8B-B14F-4D97-AF65-F5344CB8AC3E}">
        <p14:creationId xmlns:p14="http://schemas.microsoft.com/office/powerpoint/2010/main" val="1262968905"/>
      </p:ext>
    </p:extLst>
  </p:cSld>
  <p:clrMapOvr>
    <a:masterClrMapping/>
  </p:clrMapOvr>
</p:sld>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Аспект">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188</TotalTime>
  <Words>2143</Words>
  <Application>Microsoft Office PowerPoint</Application>
  <PresentationFormat>Широкоэкранный</PresentationFormat>
  <Paragraphs>95</Paragraphs>
  <Slides>16</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16</vt:i4>
      </vt:variant>
    </vt:vector>
  </HeadingPairs>
  <TitlesOfParts>
    <vt:vector size="20" baseType="lpstr">
      <vt:lpstr>Arial</vt:lpstr>
      <vt:lpstr>Trebuchet MS</vt:lpstr>
      <vt:lpstr>Wingdings 3</vt:lpstr>
      <vt:lpstr>Аспект</vt:lpstr>
      <vt:lpstr>Федеральная образовательная программа дошкольного образования: особенности структуры и содержания документа </vt:lpstr>
      <vt:lpstr>Презентация PowerPoint</vt:lpstr>
      <vt:lpstr>Презентация PowerPoint</vt:lpstr>
      <vt:lpstr>Приказ Министерства просвещения Российской Федерации от 25.11.2022 № 1028 «Об утверждении федеральной образовательной программы дошкольного образования» (зарегистрирован 28.12.2022 № 71847)</vt:lpstr>
      <vt:lpstr>Презентация PowerPoint</vt:lpstr>
      <vt:lpstr>Особенности структуры ФОП ДО</vt:lpstr>
      <vt:lpstr>Презентация PowerPoint</vt:lpstr>
      <vt:lpstr>Презентация PowerPoint</vt:lpstr>
      <vt:lpstr>Особенности содержания ФОП ДО  Общие положения:</vt:lpstr>
      <vt:lpstr>Целевой раздел: </vt:lpstr>
      <vt:lpstr>Целевой раздел</vt:lpstr>
      <vt:lpstr>Содержательный раздел</vt:lpstr>
      <vt:lpstr>Содержательный раздел</vt:lpstr>
      <vt:lpstr>Организационный раздел</vt:lpstr>
      <vt:lpstr>Организационный раздел</vt:lpstr>
      <vt:lpstr>Федеральный закон от 29декабря 2012 г. № 273 ФЗ «Об образовании в Российской Федерации» Статья 28. Компетенции, права, обязанности и ответственность образовательной организации:</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 DNS</dc:creator>
  <cp:lastModifiedBy>USER DNS</cp:lastModifiedBy>
  <cp:revision>3</cp:revision>
  <dcterms:created xsi:type="dcterms:W3CDTF">2023-03-20T06:59:03Z</dcterms:created>
  <dcterms:modified xsi:type="dcterms:W3CDTF">2023-03-21T07:06:46Z</dcterms:modified>
</cp:coreProperties>
</file>